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B6F5-21FE-4FA9-A18C-729403600413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3E553-ECE1-43EA-A63B-0DB79B521D0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2238-2354-4657-A3A2-66BA149D61CB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2238-2354-4657-A3A2-66BA149D61CB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2238-2354-4657-A3A2-66BA149D61CB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2238-2354-4657-A3A2-66BA149D61CB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Nerw_twarzowy" TargetMode="External"/><Relationship Id="rId13" Type="http://schemas.openxmlformats.org/officeDocument/2006/relationships/hyperlink" Target="https://pl.wikipedia.org/wiki/Nerw_podj%C4%99zykowy" TargetMode="External"/><Relationship Id="rId3" Type="http://schemas.openxmlformats.org/officeDocument/2006/relationships/hyperlink" Target="https://pl.wikipedia.org/wiki/Nerw_wzrokowy" TargetMode="External"/><Relationship Id="rId7" Type="http://schemas.openxmlformats.org/officeDocument/2006/relationships/hyperlink" Target="https://pl.wikipedia.org/wiki/Nerw_odwodz%C4%85cy" TargetMode="External"/><Relationship Id="rId12" Type="http://schemas.openxmlformats.org/officeDocument/2006/relationships/hyperlink" Target="https://pl.wikipedia.org/wiki/Nerw_dodatkowy" TargetMode="External"/><Relationship Id="rId2" Type="http://schemas.openxmlformats.org/officeDocument/2006/relationships/hyperlink" Target="https://pl.wikipedia.org/wiki/Nerw_w%C4%99chow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Nerw_tr%C3%B3jdzielny" TargetMode="External"/><Relationship Id="rId11" Type="http://schemas.openxmlformats.org/officeDocument/2006/relationships/hyperlink" Target="https://pl.wikipedia.org/wiki/Nerw_b%C5%82%C4%99dny" TargetMode="External"/><Relationship Id="rId5" Type="http://schemas.openxmlformats.org/officeDocument/2006/relationships/hyperlink" Target="https://pl.wikipedia.org/wiki/Nerw_bloczkowy" TargetMode="External"/><Relationship Id="rId10" Type="http://schemas.openxmlformats.org/officeDocument/2006/relationships/hyperlink" Target="https://pl.wikipedia.org/wiki/Nerw_j%C4%99zykowo-gard%C5%82owy" TargetMode="External"/><Relationship Id="rId4" Type="http://schemas.openxmlformats.org/officeDocument/2006/relationships/hyperlink" Target="https://pl.wikipedia.org/wiki/Nerw_okoruchowy" TargetMode="External"/><Relationship Id="rId9" Type="http://schemas.openxmlformats.org/officeDocument/2006/relationships/hyperlink" Target="https://pl.wikipedia.org/wiki/Nerw_przedsionkowo-%C5%9Blimakowy" TargetMode="External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5654692"/>
          </a:xfrm>
        </p:spPr>
        <p:txBody>
          <a:bodyPr>
            <a:normAutofit/>
          </a:bodyPr>
          <a:lstStyle/>
          <a:p>
            <a:r>
              <a:rPr lang="pl-PL" dirty="0" smtClean="0"/>
              <a:t>Prezentację  przygotowała Violetta Głuszkowska- </a:t>
            </a:r>
            <a:r>
              <a:rPr lang="pl-PL" dirty="0" smtClean="0"/>
              <a:t>    nauczyciel wspomagający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Część I</a:t>
            </a:r>
            <a:br>
              <a:rPr lang="pl-PL" b="1" dirty="0" smtClean="0"/>
            </a:br>
            <a:r>
              <a:rPr lang="pl-PL" b="1" dirty="0" smtClean="0"/>
              <a:t>Budowa i funkcje mózgu</a:t>
            </a:r>
            <a:endParaRPr lang="pl-PL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Budowa mózgu – kora mózgowa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0" y="928670"/>
            <a:ext cx="6572264" cy="58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Kora mózgu </a:t>
            </a:r>
            <a:r>
              <a:rPr lang="pl-PL" sz="2000" dirty="0" smtClean="0"/>
              <a:t>pokrywa zewnętrzna powierzchnię</a:t>
            </a:r>
          </a:p>
          <a:p>
            <a:r>
              <a:rPr lang="pl-PL" sz="2000" dirty="0" smtClean="0"/>
              <a:t>półkul mózgowych. Jest </a:t>
            </a:r>
            <a:r>
              <a:rPr lang="pl-PL" sz="2000" b="1" dirty="0" smtClean="0">
                <a:solidFill>
                  <a:srgbClr val="FF0000"/>
                </a:solidFill>
              </a:rPr>
              <a:t>zbudowana z istoty szarej</a:t>
            </a:r>
            <a:r>
              <a:rPr lang="pl-PL" sz="2000" b="1" dirty="0" smtClean="0"/>
              <a:t>,</a:t>
            </a:r>
          </a:p>
          <a:p>
            <a:r>
              <a:rPr lang="pl-PL" sz="2000" dirty="0" smtClean="0"/>
              <a:t>którą stanowią komórki neuronów. Jest bardzo silnie</a:t>
            </a:r>
          </a:p>
          <a:p>
            <a:r>
              <a:rPr lang="pl-PL" sz="2000" dirty="0" smtClean="0"/>
              <a:t>pofałdowana, dzięki czemu przy niewielkiej objętości</a:t>
            </a:r>
          </a:p>
          <a:p>
            <a:r>
              <a:rPr lang="pl-PL" sz="2000" dirty="0" smtClean="0"/>
              <a:t>zajmuje sporą powierzchnię. Kora mózgowa odbiera</a:t>
            </a:r>
          </a:p>
          <a:p>
            <a:r>
              <a:rPr lang="pl-PL" sz="2000" dirty="0" smtClean="0"/>
              <a:t>i analizuje informacje z narządów zmysłów.</a:t>
            </a:r>
          </a:p>
          <a:p>
            <a:r>
              <a:rPr lang="pl-PL" sz="2000" dirty="0" smtClean="0"/>
              <a:t>Odbywają się w niej także procesy skojarzenia, stąd</a:t>
            </a:r>
          </a:p>
          <a:p>
            <a:r>
              <a:rPr lang="pl-PL" sz="2000" dirty="0" smtClean="0"/>
              <a:t>też wysyłane instrukcje określające reakcje ruchowe.</a:t>
            </a:r>
          </a:p>
          <a:p>
            <a:r>
              <a:rPr lang="pl-PL" sz="2000" dirty="0" smtClean="0"/>
              <a:t>Odpowiada za czucie somatyczne, widzenie,</a:t>
            </a:r>
          </a:p>
          <a:p>
            <a:r>
              <a:rPr lang="pl-PL" sz="2000" dirty="0" smtClean="0"/>
              <a:t>słyszenie, czucie, uczenie się oraz planowanie i</a:t>
            </a:r>
          </a:p>
          <a:p>
            <a:r>
              <a:rPr lang="pl-PL" sz="2000" dirty="0" smtClean="0"/>
              <a:t>polecenie ruchów. Dzieli się na</a:t>
            </a: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korę starą (układ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limbiczny)</a:t>
            </a:r>
            <a:r>
              <a:rPr lang="pl-PL" sz="2000" dirty="0" smtClean="0"/>
              <a:t>,</a:t>
            </a:r>
            <a:r>
              <a:rPr lang="pl-PL" sz="2000" b="1" dirty="0" smtClean="0"/>
              <a:t> </a:t>
            </a:r>
            <a:r>
              <a:rPr lang="pl-PL" sz="2000" dirty="0" smtClean="0"/>
              <a:t>odpowiadającą zastany emocjonalne i</a:t>
            </a:r>
          </a:p>
          <a:p>
            <a:r>
              <a:rPr lang="pl-PL" sz="2000" dirty="0" smtClean="0"/>
              <a:t>popędy oraz kontrolę podwzgórza i korę nową.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Uszkodzenie kory mózgowej może doprowadzić do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zaburzeń funkcji związanej z uszkodzonym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obszarem (np. niedowład, </a:t>
            </a:r>
            <a:r>
              <a:rPr lang="pl-PL" sz="2000" b="1" u="sng" dirty="0" smtClean="0">
                <a:solidFill>
                  <a:srgbClr val="FF0000"/>
                </a:solidFill>
              </a:rPr>
              <a:t>zaburzenia mowy,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niedowidzenie</a:t>
            </a:r>
            <a:r>
              <a:rPr lang="pl-PL" sz="2000" dirty="0" smtClean="0">
                <a:solidFill>
                  <a:srgbClr val="FF0000"/>
                </a:solidFill>
              </a:rPr>
              <a:t>) </a:t>
            </a:r>
            <a:r>
              <a:rPr lang="pl-PL" sz="2000" dirty="0" smtClean="0"/>
              <a:t>lub wyzwolić nadmierną aktywność</a:t>
            </a:r>
          </a:p>
          <a:p>
            <a:r>
              <a:rPr lang="pl-PL" sz="2000" dirty="0" smtClean="0"/>
              <a:t>komórek leżących w sąsiedztwie uszkodzenia.</a:t>
            </a:r>
            <a:endParaRPr lang="pl-PL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371" y="928670"/>
            <a:ext cx="358962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4282" y="42860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Kora i ośrodki podkorowe</a:t>
            </a:r>
            <a:endParaRPr lang="pl-PL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9790"/>
            <a:ext cx="9144000" cy="519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85720" y="28572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Płaty kory – funkcje mózgu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357158" y="1000108"/>
            <a:ext cx="8786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Kora mózgowa jest pofałdowana i podzielona funkcjonalnie na trzy rejony: pola</a:t>
            </a:r>
          </a:p>
          <a:p>
            <a:r>
              <a:rPr lang="pl-PL" sz="2000" dirty="0" smtClean="0"/>
              <a:t>czuciowe, pola ruchowe, pola kojarzeniowe. W korze mózgowej znajdują się</a:t>
            </a:r>
          </a:p>
          <a:p>
            <a:r>
              <a:rPr lang="pl-PL" sz="2000" dirty="0" smtClean="0"/>
              <a:t>liczne ośrodki odpowiedzialne za różne funkcje. Kora mózgowa posiada ośrodki</a:t>
            </a:r>
          </a:p>
          <a:p>
            <a:r>
              <a:rPr lang="pl-PL" sz="2000" dirty="0" smtClean="0"/>
              <a:t>wyższych czynności mózgowych: ośrodek pamięci, świadomości, pisania,</a:t>
            </a:r>
          </a:p>
          <a:p>
            <a:r>
              <a:rPr lang="pl-PL" sz="2000" dirty="0" smtClean="0"/>
              <a:t>kojarzenia, myślenia. W istocie białej mózgu są włókna neuronowe, które tworzą</a:t>
            </a:r>
          </a:p>
          <a:p>
            <a:r>
              <a:rPr lang="pl-PL" sz="2000" dirty="0" smtClean="0"/>
              <a:t>połączenia między ośrodkami komórkowymi a innymi częściami układu</a:t>
            </a:r>
          </a:p>
          <a:p>
            <a:r>
              <a:rPr lang="pl-PL" sz="2000" dirty="0" smtClean="0"/>
              <a:t>nerwowego. Pasmo istoty białej łączące obie półkule mózgowe nazywane jest</a:t>
            </a:r>
          </a:p>
          <a:p>
            <a:r>
              <a:rPr lang="pl-PL" sz="2000" dirty="0" smtClean="0"/>
              <a:t>ciałem modzelowatym lub spoidłem wielkim.</a:t>
            </a:r>
            <a:endParaRPr lang="pl-PL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50331"/>
            <a:ext cx="4643470" cy="302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7" y="3643314"/>
            <a:ext cx="3684453" cy="28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7158" y="0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Pola ruchowe i czuciowo-somatyczne</a:t>
            </a:r>
            <a:endParaRPr lang="pl-PL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301" y="785794"/>
            <a:ext cx="86935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 flipH="1">
            <a:off x="500033" y="500042"/>
            <a:ext cx="7572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7772400" cy="128588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Pola ruchowe i czuciowo somatyczne- funkcje mózgu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285720" y="1714488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Sygnały czuciowe z różnych części powierzchni ciała</a:t>
            </a:r>
          </a:p>
          <a:p>
            <a:r>
              <a:rPr lang="pl-PL" sz="2400" dirty="0" smtClean="0"/>
              <a:t>przechodzą długą drogę do rdzenia kręgowego lub mózgu i docierają do somatycznych pól czuciowych. Główne pola ruchowo – czuciowe kory leżą wzdłuż bruzdy Rolanda: pole ruchowe leży tuż przed nią, pole czuciowe tuż za nią. Poszczególne części ciała są reprezentowane przez punkty po obu stronach bruzdy, przy czym reprezentacja ta jest „do góry nogami”: to  jest nogi i stopy są reprezentowane u góry, niżej ręce  i ramiona, a na dole głowa, przy czym ręce i twarz są reprezentowane przez znacznie większą powierzchnię kory niż reszta ciała. Ośrodki smaku znajdują się blisko ośrodków wrażliwości dotykowej dla języka.</a:t>
            </a:r>
            <a:endParaRPr lang="pl-PL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0034" y="28572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Mapy czuciowe w mózgu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285720" y="1000108"/>
            <a:ext cx="8858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Jedną z funkcji kory mózgowej jest działanie motoryczne.</a:t>
            </a:r>
          </a:p>
          <a:p>
            <a:r>
              <a:rPr lang="pl-PL" sz="2400" dirty="0" smtClean="0"/>
              <a:t>Informacja </a:t>
            </a:r>
            <a:r>
              <a:rPr lang="pl-PL" sz="2400" dirty="0" err="1" smtClean="0"/>
              <a:t>somatosensoryczna</a:t>
            </a:r>
            <a:r>
              <a:rPr lang="pl-PL" sz="2400" dirty="0" smtClean="0"/>
              <a:t> (czucie ciała) - obszar SI z tyłu bruzdy centralnej, przekazywana jest od receptorów: dotyku, bólu, temperatury, wibracji, położenia kończyn, przez nerwy czuciowe do wzgórza i kory SI.</a:t>
            </a:r>
          </a:p>
          <a:p>
            <a:r>
              <a:rPr lang="pl-PL" sz="2400" dirty="0" smtClean="0"/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Twarz i język reprezentowane są po obu stronach,</a:t>
            </a:r>
          </a:p>
          <a:p>
            <a:r>
              <a:rPr lang="pl-PL" sz="2400" dirty="0" smtClean="0"/>
              <a:t> pozostałe części ciała przeciwlegle.</a:t>
            </a:r>
          </a:p>
          <a:p>
            <a:r>
              <a:rPr lang="pl-PL" sz="2400" dirty="0" smtClean="0"/>
              <a:t>Zniszczenie kory SI powoduje zanik wrażeń czuciowych, jednak ból i temperatura po pewnym czasie pojawiają się.</a:t>
            </a:r>
          </a:p>
          <a:p>
            <a:r>
              <a:rPr lang="pl-PL" sz="2400" dirty="0" smtClean="0"/>
              <a:t> Drażnienie wywołuje wrażenia dotyku, łaskotania, swędzenia.</a:t>
            </a:r>
          </a:p>
          <a:p>
            <a:r>
              <a:rPr lang="pl-PL" sz="2400" dirty="0" smtClean="0"/>
              <a:t> Pobudzanie kory z przodu bruzdy centralnej wywołuje zachowania ruchowe (całe wyuczone ruchy).</a:t>
            </a:r>
          </a:p>
          <a:p>
            <a:r>
              <a:rPr lang="pl-PL" sz="2400" dirty="0" smtClean="0"/>
              <a:t>Obszar kory poświęcony analizie jest proporcjonalny do wagi bodźców.</a:t>
            </a:r>
            <a:endParaRPr lang="pl-P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40" y="64291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Funkcje mózgu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357158" y="1857364"/>
            <a:ext cx="671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- zakręt górny i wieczko: słuch muzyczny, fonematyczny i wrażenia dźwiękowe</a:t>
            </a:r>
          </a:p>
          <a:p>
            <a:r>
              <a:rPr lang="pl-PL" sz="2400" b="1" dirty="0" smtClean="0"/>
              <a:t>- </a:t>
            </a:r>
            <a:r>
              <a:rPr lang="pl-PL" sz="2400" b="1" dirty="0" smtClean="0">
                <a:solidFill>
                  <a:srgbClr val="FF0000"/>
                </a:solidFill>
              </a:rPr>
              <a:t>obszar Wernickego - rozumienie mowy, gramatyka, prozodia</a:t>
            </a:r>
          </a:p>
          <a:p>
            <a:r>
              <a:rPr lang="pl-PL" sz="2400" dirty="0" smtClean="0"/>
              <a:t>- zakręt dolny: rozpoznawanie obiektów, kategoryzacja obiektów, pamięć werbalna, zapamiętywanie</a:t>
            </a:r>
          </a:p>
          <a:p>
            <a:r>
              <a:rPr lang="pl-PL" sz="2400" dirty="0" smtClean="0"/>
              <a:t>- część podstawna: analiza zapachów</a:t>
            </a:r>
            <a:endParaRPr lang="pl-PL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286512" y="1071546"/>
            <a:ext cx="23513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286676" cy="64294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Funkcje płata skroniowego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572164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Wyniki uszkodzeń płata skroniowego</a:t>
            </a:r>
            <a:r>
              <a:rPr lang="pl-PL" sz="2400" i="1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zaburzenia słuchu, rozumienia mowy i percepcji dźwięków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zaburzenia wybiórczej uwagi na bodźce słuchowe i wzrokowe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problemy w rozpoznawaniu widzianych obiektów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trudności w rozpoznawaniu twarzy (</a:t>
            </a:r>
            <a:r>
              <a:rPr lang="pl-PL" sz="2400" dirty="0" err="1" smtClean="0">
                <a:solidFill>
                  <a:schemeClr val="tx1"/>
                </a:solidFill>
              </a:rPr>
              <a:t>prozopagnozja</a:t>
            </a:r>
            <a:r>
              <a:rPr lang="pl-PL" sz="24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upośledzenie porządkowania i kategoryzacji informacji werbalnych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FF0000"/>
                </a:solidFill>
              </a:rPr>
              <a:t>lewa półkula - trudności w rozumieniu mowy (afazja Wernickego)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70C0"/>
                </a:solidFill>
              </a:rPr>
              <a:t>uszkodzenia prawej półkuli mogą spowodować słowotok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trudności w opisywaniu widzianych obiektów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zaburzenia pamięci - amnezja następcza, problemy z przypominaniem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zaburzenia zachowań seksualnych</a:t>
            </a:r>
          </a:p>
          <a:p>
            <a:pPr algn="l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zaburzenia kontroli zachowań agresywnych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500825" y="0"/>
            <a:ext cx="2286016" cy="148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21429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Funkcje płata ciemieniowego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214282" y="1643050"/>
            <a:ext cx="89297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pl-PL" sz="2400" dirty="0" smtClean="0"/>
              <a:t>część górna: czucie dotyku, temperatury, </a:t>
            </a:r>
          </a:p>
          <a:p>
            <a:pPr marL="342900" indent="-342900"/>
            <a:r>
              <a:rPr lang="pl-PL" sz="2400" dirty="0" smtClean="0"/>
              <a:t>     bólu, umiejscowienie wrażeń czuciowych</a:t>
            </a:r>
          </a:p>
          <a:p>
            <a:r>
              <a:rPr lang="pl-PL" sz="2400" dirty="0" smtClean="0"/>
              <a:t>b) prawa część dolna: orientacja przestrzenna, układ odniesienia                      na podstawie wrażeń wzrokowych</a:t>
            </a:r>
          </a:p>
          <a:p>
            <a:r>
              <a:rPr lang="pl-PL" sz="2400" dirty="0" smtClean="0"/>
              <a:t>c) lewa część dolna: modelowanie relacji przestrzennych ruchów       palców</a:t>
            </a:r>
          </a:p>
          <a:p>
            <a:r>
              <a:rPr lang="pl-PL" sz="2400" dirty="0" smtClean="0"/>
              <a:t>d) pomiędzy i część przyśrodkowa: celowe ruchy, integracja ruchu                  i wzroku: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integracja czucia i wzroku w jeden </a:t>
            </a:r>
            <a:r>
              <a:rPr lang="pl-PL" sz="2400" dirty="0" err="1" smtClean="0"/>
              <a:t>percept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manipulacja obiektami wymagająca koordynacji i wyobraźni przestrzenno/ruchowej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FF0000"/>
                </a:solidFill>
              </a:rPr>
              <a:t>rozumienie języka symbolicznego, pojęć abstrakcyjnych, geometrycznych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571768" cy="22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843838" cy="714379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/>
              <a:t>Funkcje płata czołowego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929718" cy="464347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l-PL" sz="9600" dirty="0" smtClean="0">
                <a:solidFill>
                  <a:schemeClr val="tx1"/>
                </a:solidFill>
              </a:rPr>
              <a:t>Wyniki uszkodzeń płata czołowego:</a:t>
            </a:r>
          </a:p>
          <a:p>
            <a:pPr algn="l">
              <a:buFont typeface="Arial" pitchFamily="34" charset="0"/>
              <a:buChar char="•"/>
            </a:pPr>
            <a:r>
              <a:rPr lang="pl-PL" sz="9600" dirty="0" smtClean="0">
                <a:solidFill>
                  <a:schemeClr val="tx1"/>
                </a:solidFill>
              </a:rPr>
              <a:t>utrata możliwości poruszania częściami ciała, afazja Brocka</a:t>
            </a:r>
          </a:p>
          <a:p>
            <a:pPr algn="l">
              <a:buFont typeface="Arial" pitchFamily="34" charset="0"/>
              <a:buChar char="•"/>
            </a:pPr>
            <a:r>
              <a:rPr lang="pl-PL" sz="9600" dirty="0" smtClean="0">
                <a:solidFill>
                  <a:schemeClr val="tx1"/>
                </a:solidFill>
              </a:rPr>
              <a:t>niezdolność do planowania wykonania sekwencji ruchów</a:t>
            </a:r>
          </a:p>
          <a:p>
            <a:pPr algn="l">
              <a:buFont typeface="Arial" pitchFamily="34" charset="0"/>
              <a:buChar char="•"/>
            </a:pPr>
            <a:r>
              <a:rPr lang="pl-PL" sz="9600" dirty="0" smtClean="0">
                <a:solidFill>
                  <a:schemeClr val="tx1"/>
                </a:solidFill>
              </a:rPr>
              <a:t>niezdolność do działań spontanicznych, schematyczność myślenia</a:t>
            </a:r>
          </a:p>
          <a:p>
            <a:pPr algn="l">
              <a:buFont typeface="Arial" pitchFamily="34" charset="0"/>
              <a:buChar char="•"/>
            </a:pPr>
            <a:r>
              <a:rPr lang="pl-PL" sz="9600" dirty="0" smtClean="0">
                <a:solidFill>
                  <a:schemeClr val="tx1"/>
                </a:solidFill>
              </a:rPr>
              <a:t>"zapętlenie", uporczywe nawracanie do jednej myśli</a:t>
            </a:r>
          </a:p>
          <a:p>
            <a:pPr algn="l">
              <a:buFont typeface="Arial" pitchFamily="34" charset="0"/>
              <a:buChar char="•"/>
            </a:pPr>
            <a:r>
              <a:rPr lang="pl-PL" sz="9600" dirty="0" smtClean="0">
                <a:solidFill>
                  <a:schemeClr val="tx1"/>
                </a:solidFill>
              </a:rPr>
              <a:t>trudności w koncentracji na danym zadaniu, problemie</a:t>
            </a:r>
          </a:p>
          <a:p>
            <a:pPr algn="l">
              <a:buFont typeface="Arial" pitchFamily="34" charset="0"/>
              <a:buChar char="•"/>
            </a:pPr>
            <a:r>
              <a:rPr lang="pl-PL" sz="9600" dirty="0" smtClean="0">
                <a:solidFill>
                  <a:schemeClr val="tx1"/>
                </a:solidFill>
              </a:rPr>
              <a:t>niestabilność emocjonalna; zmiany nastroju, zachowania agresywne</a:t>
            </a:r>
          </a:p>
          <a:p>
            <a:pPr algn="l">
              <a:buFont typeface="Arial" pitchFamily="34" charset="0"/>
              <a:buChar char="•"/>
            </a:pPr>
            <a:r>
              <a:rPr lang="pl-PL" sz="9600" dirty="0" smtClean="0">
                <a:solidFill>
                  <a:schemeClr val="tx1"/>
                </a:solidFill>
              </a:rPr>
              <a:t>lewy płat - depresja, prawy - zadowolenie</a:t>
            </a:r>
          </a:p>
          <a:p>
            <a:pPr algn="l">
              <a:buFont typeface="Arial" pitchFamily="34" charset="0"/>
              <a:buChar char="•"/>
            </a:pPr>
            <a:r>
              <a:rPr lang="pl-PL" sz="9600" b="1" dirty="0" smtClean="0">
                <a:solidFill>
                  <a:srgbClr val="FF0000"/>
                </a:solidFill>
              </a:rPr>
              <a:t>prawy płat tylny - trudności w zrozumieniu kawałów </a:t>
            </a:r>
            <a:r>
              <a:rPr lang="pl-PL" sz="9600" dirty="0" smtClean="0">
                <a:solidFill>
                  <a:schemeClr val="tx1"/>
                </a:solidFill>
              </a:rPr>
              <a:t>i śmiesznych rysunków,</a:t>
            </a:r>
          </a:p>
          <a:p>
            <a:pPr algn="l">
              <a:buFont typeface="Arial" pitchFamily="34" charset="0"/>
              <a:buChar char="•"/>
            </a:pPr>
            <a:r>
              <a:rPr lang="pl-PL" sz="9600" b="1" dirty="0" smtClean="0">
                <a:solidFill>
                  <a:srgbClr val="FF0000"/>
                </a:solidFill>
              </a:rPr>
              <a:t>preferencje dla niewybrednego humoru, </a:t>
            </a:r>
            <a:r>
              <a:rPr lang="pl-PL" sz="9600" dirty="0" smtClean="0">
                <a:solidFill>
                  <a:schemeClr val="tx1"/>
                </a:solidFill>
              </a:rPr>
              <a:t>zmiany osobowości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257176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Ciekawostki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Masa mózgu stanowi średnio </a:t>
            </a:r>
            <a:r>
              <a:rPr lang="pl-PL" sz="2400" b="1" dirty="0" smtClean="0">
                <a:solidFill>
                  <a:srgbClr val="FF0000"/>
                </a:solidFill>
              </a:rPr>
              <a:t>2% </a:t>
            </a:r>
            <a:r>
              <a:rPr lang="pl-PL" sz="2400" dirty="0" smtClean="0"/>
              <a:t>masy ciała.</a:t>
            </a:r>
          </a:p>
          <a:p>
            <a:r>
              <a:rPr lang="pl-PL" sz="2400" dirty="0" smtClean="0"/>
              <a:t>Wykorzystuje aż </a:t>
            </a:r>
            <a:r>
              <a:rPr lang="pl-PL" sz="2400" b="1" dirty="0" smtClean="0">
                <a:solidFill>
                  <a:srgbClr val="FF0000"/>
                </a:solidFill>
              </a:rPr>
              <a:t>20%</a:t>
            </a:r>
            <a:r>
              <a:rPr lang="pl-PL" sz="2400" dirty="0" smtClean="0"/>
              <a:t>przechodzącego przez organizm tlenu, a jego zużycie energii jest 10 razy szybsze niż pozostałych narządów. </a:t>
            </a:r>
          </a:p>
          <a:p>
            <a:r>
              <a:rPr lang="pl-PL" sz="2400" dirty="0" smtClean="0"/>
              <a:t>Mózg człowieka waży średnio od </a:t>
            </a:r>
            <a:r>
              <a:rPr lang="pl-PL" sz="2400" b="1" dirty="0" smtClean="0">
                <a:solidFill>
                  <a:srgbClr val="FF0000"/>
                </a:solidFill>
              </a:rPr>
              <a:t>1200 do 1400 g </a:t>
            </a:r>
            <a:r>
              <a:rPr lang="pl-PL" sz="2400" dirty="0" smtClean="0"/>
              <a:t>(u dorosłych osób).</a:t>
            </a:r>
            <a:endParaRPr lang="pl-PL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514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  Funkcje móżdżka</a:t>
            </a:r>
            <a:endParaRPr lang="pl-PL" sz="3600" dirty="0"/>
          </a:p>
        </p:txBody>
      </p:sp>
      <p:sp>
        <p:nvSpPr>
          <p:cNvPr id="6" name="Prostokąt 5"/>
          <p:cNvSpPr/>
          <p:nvPr/>
        </p:nvSpPr>
        <p:spPr>
          <a:xfrm>
            <a:off x="785786" y="2428868"/>
            <a:ext cx="83582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Wyniki uszkodzeń móżdżka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/>
              <a:t> brak koordynacji ruchów (asynergia),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niezgrabność; brak precyzji ruchów,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problemy z utrzymaniem normalnej postawy ciała- zaburzenia równowagi,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 trudności w ocenie zasięgu i momentu zatrzymania ruchu;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trudności w łapaniu obiektów,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niezdolność do wykonywania szybkich ruchów naprzemiennych,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drżenie ciała, potykanie się, tendencja do przewracania i „chodzenia na szerokich nogach”,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słabe napięcie mięśni (hipotonia),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niewyraźna mowa</a:t>
            </a:r>
            <a:r>
              <a:rPr lang="pl-PL" sz="20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gwałtowne ruchy gałek ocznych.</a:t>
            </a:r>
            <a:endParaRPr lang="pl-PL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14356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1428728" y="714356"/>
            <a:ext cx="4071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koordynacja ruchów celowych</a:t>
            </a:r>
          </a:p>
          <a:p>
            <a:r>
              <a:rPr lang="pl-PL" sz="2000" dirty="0" smtClean="0"/>
              <a:t>utrzymanie równowagi</a:t>
            </a:r>
          </a:p>
          <a:p>
            <a:r>
              <a:rPr lang="pl-PL" sz="2000" dirty="0" smtClean="0"/>
              <a:t>regulacja napięcia mięśni</a:t>
            </a:r>
          </a:p>
          <a:p>
            <a:r>
              <a:rPr lang="pl-PL" sz="2000" dirty="0" smtClean="0"/>
              <a:t>pamięć niektórych odruchów</a:t>
            </a:r>
          </a:p>
          <a:p>
            <a:r>
              <a:rPr lang="pl-PL" sz="2000" dirty="0" smtClean="0"/>
              <a:t>wpływ na ruchy oczu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pl-PL" dirty="0" smtClean="0"/>
              <a:t>Nerwy czaszkowe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12 par nerwów </a:t>
            </a:r>
            <a:r>
              <a:rPr lang="pl-PL" sz="2400" dirty="0" smtClean="0"/>
              <a:t>rozpoczynających się na obszarze </a:t>
            </a:r>
            <a:r>
              <a:rPr lang="pl-PL" sz="2400" b="1" dirty="0" smtClean="0">
                <a:solidFill>
                  <a:srgbClr val="FF0000"/>
                </a:solidFill>
              </a:rPr>
              <a:t>mózgowia   </a:t>
            </a:r>
            <a:r>
              <a:rPr lang="pl-PL" sz="2400" dirty="0" smtClean="0"/>
              <a:t> i przebiegających głównie w obrębie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głowy</a:t>
            </a:r>
            <a:r>
              <a:rPr lang="pl-PL" sz="2400" dirty="0" smtClean="0"/>
              <a:t>.</a:t>
            </a:r>
          </a:p>
          <a:p>
            <a:endParaRPr lang="pl-PL" sz="2400" dirty="0" smtClean="0"/>
          </a:p>
          <a:p>
            <a:r>
              <a:rPr lang="pl-PL" sz="2400" dirty="0" smtClean="0"/>
              <a:t> Odpowiadają za odbiór różnorodnych wrażeń zmysłowych, pracę kilku ważnych grup mięśni oraz funkcje wydzielnicze gruczołów (ślinowych, łzowych, błon śluzowych).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Tradycyjnie oznacza się je za pomocą cyfr rzymskich od I do XII.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/>
              <a:t>Nerwy czaszkowe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5268931"/>
          </a:xfrm>
        </p:spPr>
        <p:txBody>
          <a:bodyPr/>
          <a:lstStyle/>
          <a:p>
            <a:r>
              <a:rPr lang="pl-PL" sz="1600" dirty="0" smtClean="0"/>
              <a:t>Grupa nerwów zmysłowych: </a:t>
            </a:r>
            <a:r>
              <a:rPr lang="pl-PL" sz="1600" b="1" dirty="0" smtClean="0"/>
              <a:t>I, II, VIII</a:t>
            </a:r>
            <a:endParaRPr lang="pl-PL" sz="1600" dirty="0" smtClean="0"/>
          </a:p>
          <a:p>
            <a:r>
              <a:rPr lang="pl-PL" sz="1600" dirty="0" smtClean="0"/>
              <a:t>Grupa </a:t>
            </a:r>
            <a:r>
              <a:rPr lang="pl-PL" sz="1600" b="1" dirty="0" smtClean="0">
                <a:solidFill>
                  <a:srgbClr val="FF0000"/>
                </a:solidFill>
              </a:rPr>
              <a:t>nerwów  mięśni gałki ocznej i języka</a:t>
            </a:r>
            <a:r>
              <a:rPr lang="pl-PL" sz="1600" dirty="0" smtClean="0"/>
              <a:t>: </a:t>
            </a:r>
            <a:r>
              <a:rPr lang="pl-PL" sz="1600" b="1" dirty="0" smtClean="0"/>
              <a:t>III,IV, VI, XII</a:t>
            </a:r>
            <a:endParaRPr lang="pl-PL" sz="1600" dirty="0" smtClean="0"/>
          </a:p>
          <a:p>
            <a:r>
              <a:rPr lang="pl-PL" sz="1600" dirty="0" smtClean="0"/>
              <a:t>Grupa nerwów łuków skrzelowych: </a:t>
            </a:r>
            <a:r>
              <a:rPr lang="pl-PL" sz="1600" b="1" dirty="0" smtClean="0"/>
              <a:t>V, VII, IX, X, XI</a:t>
            </a:r>
            <a:endParaRPr lang="pl-PL" sz="1600" dirty="0" smtClean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71472" y="2143116"/>
            <a:ext cx="40719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Widok mózgowia od podstawy. </a:t>
            </a:r>
          </a:p>
          <a:p>
            <a:r>
              <a:rPr lang="pl-PL" dirty="0" smtClean="0"/>
              <a:t> </a:t>
            </a:r>
            <a:r>
              <a:rPr lang="pl-PL" b="1" dirty="0" smtClean="0"/>
              <a:t>I</a:t>
            </a:r>
            <a:r>
              <a:rPr lang="pl-PL" dirty="0" smtClean="0"/>
              <a:t> – </a:t>
            </a:r>
            <a:r>
              <a:rPr lang="pl-PL" dirty="0" smtClean="0">
                <a:hlinkClick r:id="rId2" tooltip="Nerw węchowy"/>
              </a:rPr>
              <a:t>nerw węchowy</a:t>
            </a:r>
            <a:r>
              <a:rPr lang="pl-PL" dirty="0" smtClean="0"/>
              <a:t>     </a:t>
            </a:r>
          </a:p>
          <a:p>
            <a:r>
              <a:rPr lang="pl-PL" b="1" dirty="0" smtClean="0"/>
              <a:t>II</a:t>
            </a:r>
            <a:r>
              <a:rPr lang="pl-PL" dirty="0" smtClean="0"/>
              <a:t> – </a:t>
            </a:r>
            <a:r>
              <a:rPr lang="pl-PL" dirty="0" smtClean="0">
                <a:hlinkClick r:id="rId3" tooltip="Nerw wzrokowy"/>
              </a:rPr>
              <a:t>nerw wzrokowy</a:t>
            </a:r>
            <a:r>
              <a:rPr lang="pl-PL" dirty="0" smtClean="0"/>
              <a:t>    </a:t>
            </a:r>
          </a:p>
          <a:p>
            <a:r>
              <a:rPr lang="pl-PL" dirty="0" smtClean="0"/>
              <a:t> </a:t>
            </a:r>
            <a:r>
              <a:rPr lang="pl-PL" b="1" dirty="0" smtClean="0"/>
              <a:t>III</a:t>
            </a:r>
            <a:r>
              <a:rPr lang="pl-PL" dirty="0" smtClean="0"/>
              <a:t> – </a:t>
            </a:r>
            <a:r>
              <a:rPr lang="pl-PL" dirty="0" smtClean="0">
                <a:hlinkClick r:id="rId4" tooltip="Nerw okoruchowy"/>
              </a:rPr>
              <a:t>nerw okoruchowy</a:t>
            </a:r>
            <a:r>
              <a:rPr lang="pl-PL" dirty="0" smtClean="0"/>
              <a:t>      </a:t>
            </a:r>
          </a:p>
          <a:p>
            <a:r>
              <a:rPr lang="pl-PL" b="1" dirty="0" smtClean="0"/>
              <a:t>IV</a:t>
            </a:r>
            <a:r>
              <a:rPr lang="pl-PL" dirty="0" smtClean="0"/>
              <a:t> – </a:t>
            </a:r>
            <a:r>
              <a:rPr lang="pl-PL" dirty="0" smtClean="0">
                <a:hlinkClick r:id="rId5" tooltip="Nerw bloczkowy"/>
              </a:rPr>
              <a:t>nerw bloczkowy</a:t>
            </a:r>
            <a:r>
              <a:rPr lang="pl-PL" dirty="0" smtClean="0"/>
              <a:t>      </a:t>
            </a:r>
          </a:p>
          <a:p>
            <a:r>
              <a:rPr lang="pl-PL" b="1" dirty="0" smtClean="0"/>
              <a:t>V</a:t>
            </a:r>
            <a:r>
              <a:rPr lang="pl-PL" dirty="0" smtClean="0"/>
              <a:t> – </a:t>
            </a:r>
            <a:r>
              <a:rPr lang="pl-PL" dirty="0" smtClean="0">
                <a:hlinkClick r:id="rId6" tooltip="Nerw trójdzielny"/>
              </a:rPr>
              <a:t>nerw trójdzielny</a:t>
            </a:r>
            <a:r>
              <a:rPr lang="pl-PL" dirty="0" smtClean="0"/>
              <a:t>     </a:t>
            </a:r>
          </a:p>
          <a:p>
            <a:r>
              <a:rPr lang="pl-PL" dirty="0" smtClean="0"/>
              <a:t> </a:t>
            </a:r>
            <a:r>
              <a:rPr lang="pl-PL" b="1" dirty="0" smtClean="0"/>
              <a:t>VI</a:t>
            </a:r>
            <a:r>
              <a:rPr lang="pl-PL" dirty="0" smtClean="0"/>
              <a:t> – </a:t>
            </a:r>
            <a:r>
              <a:rPr lang="pl-PL" dirty="0" smtClean="0">
                <a:hlinkClick r:id="rId7" tooltip="Nerw odwodzący"/>
              </a:rPr>
              <a:t>nerw odwodzący</a:t>
            </a:r>
            <a:r>
              <a:rPr lang="pl-PL" dirty="0" smtClean="0"/>
              <a:t>      </a:t>
            </a:r>
          </a:p>
          <a:p>
            <a:r>
              <a:rPr lang="pl-PL" b="1" dirty="0" smtClean="0"/>
              <a:t>VII</a:t>
            </a:r>
            <a:r>
              <a:rPr lang="pl-PL" dirty="0" smtClean="0"/>
              <a:t> – </a:t>
            </a:r>
            <a:r>
              <a:rPr lang="pl-PL" dirty="0" smtClean="0">
                <a:hlinkClick r:id="rId8" tooltip="Nerw twarzowy"/>
              </a:rPr>
              <a:t>nerw twarzowy</a:t>
            </a:r>
            <a:r>
              <a:rPr lang="pl-PL" dirty="0" smtClean="0"/>
              <a:t>    </a:t>
            </a:r>
          </a:p>
          <a:p>
            <a:r>
              <a:rPr lang="pl-PL" dirty="0" smtClean="0"/>
              <a:t> </a:t>
            </a:r>
            <a:r>
              <a:rPr lang="pl-PL" b="1" dirty="0" smtClean="0"/>
              <a:t>VIII</a:t>
            </a:r>
            <a:r>
              <a:rPr lang="pl-PL" dirty="0" smtClean="0"/>
              <a:t> – </a:t>
            </a:r>
            <a:r>
              <a:rPr lang="pl-PL" dirty="0" smtClean="0">
                <a:hlinkClick r:id="rId9" tooltip="Nerw przedsionkowo-ślimakowy"/>
              </a:rPr>
              <a:t>nerw przedsionkowo-ślimakowy</a:t>
            </a:r>
            <a:r>
              <a:rPr lang="pl-PL" dirty="0" smtClean="0"/>
              <a:t>    </a:t>
            </a:r>
          </a:p>
          <a:p>
            <a:r>
              <a:rPr lang="pl-PL" b="1" dirty="0" smtClean="0"/>
              <a:t>IX</a:t>
            </a:r>
            <a:r>
              <a:rPr lang="pl-PL" dirty="0" smtClean="0"/>
              <a:t> – </a:t>
            </a:r>
            <a:r>
              <a:rPr lang="pl-PL" dirty="0" smtClean="0">
                <a:hlinkClick r:id="rId10" tooltip="Nerw językowo-gardłowy"/>
              </a:rPr>
              <a:t>nerw językowo-gardłowy</a:t>
            </a:r>
            <a:r>
              <a:rPr lang="pl-PL" dirty="0" smtClean="0"/>
              <a:t>    </a:t>
            </a:r>
          </a:p>
          <a:p>
            <a:r>
              <a:rPr lang="pl-PL" dirty="0" smtClean="0"/>
              <a:t>  </a:t>
            </a:r>
            <a:r>
              <a:rPr lang="pl-PL" b="1" dirty="0" smtClean="0"/>
              <a:t>X</a:t>
            </a:r>
            <a:r>
              <a:rPr lang="pl-PL" dirty="0" smtClean="0"/>
              <a:t> – </a:t>
            </a:r>
            <a:r>
              <a:rPr lang="pl-PL" dirty="0" smtClean="0">
                <a:hlinkClick r:id="rId11" tooltip="Nerw błędny"/>
              </a:rPr>
              <a:t>nerw błędny</a:t>
            </a:r>
            <a:r>
              <a:rPr lang="pl-PL" dirty="0" smtClean="0"/>
              <a:t>      </a:t>
            </a:r>
          </a:p>
          <a:p>
            <a:r>
              <a:rPr lang="pl-PL" b="1" dirty="0" smtClean="0"/>
              <a:t>XI</a:t>
            </a:r>
            <a:r>
              <a:rPr lang="pl-PL" dirty="0" smtClean="0"/>
              <a:t> – </a:t>
            </a:r>
            <a:r>
              <a:rPr lang="pl-PL" dirty="0" smtClean="0">
                <a:hlinkClick r:id="rId12" tooltip="Nerw dodatkowy"/>
              </a:rPr>
              <a:t>nerw dodatkowy</a:t>
            </a:r>
            <a:r>
              <a:rPr lang="pl-PL" dirty="0" smtClean="0"/>
              <a:t>     </a:t>
            </a:r>
          </a:p>
          <a:p>
            <a:r>
              <a:rPr lang="pl-PL" dirty="0" smtClean="0"/>
              <a:t> </a:t>
            </a:r>
            <a:r>
              <a:rPr lang="pl-PL" b="1" dirty="0" smtClean="0"/>
              <a:t>XII</a:t>
            </a:r>
            <a:r>
              <a:rPr lang="pl-PL" dirty="0" smtClean="0"/>
              <a:t> – </a:t>
            </a:r>
            <a:r>
              <a:rPr lang="pl-PL" dirty="0" smtClean="0">
                <a:hlinkClick r:id="rId13" tooltip="Nerw podjęzykowy"/>
              </a:rPr>
              <a:t>nerw podjęzykowy</a:t>
            </a:r>
            <a:endParaRPr lang="pl-PL" dirty="0"/>
          </a:p>
        </p:txBody>
      </p:sp>
      <p:pic>
        <p:nvPicPr>
          <p:cNvPr id="6" name="Obraz 5" descr="424px-Brain_human_normal_inferior_view_svg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0150" y="285728"/>
            <a:ext cx="4133850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21429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Histopatologia</a:t>
            </a:r>
            <a:endParaRPr lang="pl-PL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33448"/>
            <a:ext cx="8501122" cy="522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1472" y="1643050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Układ nerwowy</a:t>
            </a:r>
          </a:p>
          <a:p>
            <a:r>
              <a:rPr lang="pl-PL" sz="2400" dirty="0" smtClean="0"/>
              <a:t>komórka nerwowa (neuron), </a:t>
            </a:r>
          </a:p>
          <a:p>
            <a:endParaRPr lang="pl-PL" sz="2400" dirty="0" smtClean="0"/>
          </a:p>
          <a:p>
            <a:r>
              <a:rPr lang="pl-PL" sz="2400" dirty="0" smtClean="0"/>
              <a:t>Budowa mózgu – podział ogólny:</a:t>
            </a:r>
          </a:p>
          <a:p>
            <a:r>
              <a:rPr lang="pl-PL" sz="2400" dirty="0" smtClean="0"/>
              <a:t>kresomózgowie, międzymózgowie, śródmózgowie, tyłomózgowie wtórne, rdzeń przedłużony</a:t>
            </a:r>
          </a:p>
          <a:p>
            <a:endParaRPr lang="pl-PL" sz="2400" dirty="0" smtClean="0"/>
          </a:p>
          <a:p>
            <a:r>
              <a:rPr lang="pl-PL" sz="2400" dirty="0" smtClean="0"/>
              <a:t>Kora mózgowa – funkcje mózgu</a:t>
            </a:r>
          </a:p>
          <a:p>
            <a:r>
              <a:rPr lang="pl-PL" sz="2400" dirty="0" smtClean="0"/>
              <a:t>płat potyliczny, skroniowy, ciemieniowy, czołowy, móżdżek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71546"/>
            <a:ext cx="23145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714316" y="428604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Budowa i funkcje mózgu</a:t>
            </a:r>
            <a:endParaRPr lang="pl-PL" sz="36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785794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Układ nerwowy - komórka nerwowa (neuron)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371477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57158" y="142873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Neuron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jest najważniejszym elementem składowym układu nerwowego. W</a:t>
            </a:r>
          </a:p>
          <a:p>
            <a:r>
              <a:rPr lang="pl-PL" dirty="0" smtClean="0"/>
              <a:t>obrębie komórki nerwowej wyróżnia się ciało komórki i dwa rodzaje wypustek:</a:t>
            </a:r>
          </a:p>
          <a:p>
            <a:r>
              <a:rPr lang="pl-PL" dirty="0" smtClean="0"/>
              <a:t>długą (</a:t>
            </a:r>
            <a:r>
              <a:rPr lang="pl-PL" b="1" dirty="0" smtClean="0">
                <a:solidFill>
                  <a:srgbClr val="FF0000"/>
                </a:solidFill>
              </a:rPr>
              <a:t>akson</a:t>
            </a:r>
            <a:r>
              <a:rPr lang="pl-PL" dirty="0" smtClean="0"/>
              <a:t>) i liczne wypustki krótkie (</a:t>
            </a:r>
            <a:r>
              <a:rPr lang="pl-PL" b="1" dirty="0" smtClean="0">
                <a:solidFill>
                  <a:srgbClr val="FF0000"/>
                </a:solidFill>
              </a:rPr>
              <a:t>dendryt</a:t>
            </a:r>
            <a:r>
              <a:rPr lang="pl-PL" dirty="0" smtClean="0">
                <a:solidFill>
                  <a:srgbClr val="FF0000"/>
                </a:solidFill>
              </a:rPr>
              <a:t>y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000496" y="2571744"/>
            <a:ext cx="5143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Aksony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przenoszą informacje z ciała komórki</a:t>
            </a:r>
          </a:p>
          <a:p>
            <a:r>
              <a:rPr lang="pl-PL" dirty="0" smtClean="0"/>
              <a:t>do innych komórek nerwowych lub narządów</a:t>
            </a:r>
          </a:p>
          <a:p>
            <a:r>
              <a:rPr lang="pl-PL" dirty="0" smtClean="0"/>
              <a:t>wykonawczych (efektorów), </a:t>
            </a:r>
            <a:r>
              <a:rPr lang="pl-PL" b="1" dirty="0" smtClean="0">
                <a:solidFill>
                  <a:srgbClr val="FF0000"/>
                </a:solidFill>
              </a:rPr>
              <a:t>dendryty</a:t>
            </a:r>
            <a:r>
              <a:rPr lang="pl-PL" dirty="0" smtClean="0"/>
              <a:t> natomiast</a:t>
            </a:r>
          </a:p>
          <a:p>
            <a:r>
              <a:rPr lang="pl-PL" dirty="0" smtClean="0"/>
              <a:t>przekazują pobudzenia do ciała komórki</a:t>
            </a:r>
          </a:p>
          <a:p>
            <a:r>
              <a:rPr lang="pl-PL" dirty="0" smtClean="0"/>
              <a:t>nerwowej. Poszczególne komórki nerwowe</a:t>
            </a:r>
          </a:p>
          <a:p>
            <a:r>
              <a:rPr lang="pl-PL" dirty="0" smtClean="0"/>
              <a:t>łączą się ze sobą poprzez złącza (synapsy),</a:t>
            </a:r>
          </a:p>
          <a:p>
            <a:r>
              <a:rPr lang="pl-PL" dirty="0" smtClean="0"/>
              <a:t>które pośredniczą w przekazywaniu informacji.</a:t>
            </a:r>
          </a:p>
          <a:p>
            <a:r>
              <a:rPr lang="pl-PL" dirty="0" smtClean="0"/>
              <a:t>W zależności od rodzaju substancji chemicznej</a:t>
            </a:r>
          </a:p>
          <a:p>
            <a:r>
              <a:rPr lang="pl-PL" dirty="0" smtClean="0"/>
              <a:t>pośredniczącej w przekazywaniu pobudzenia,</a:t>
            </a:r>
          </a:p>
          <a:p>
            <a:r>
              <a:rPr lang="pl-PL" dirty="0" smtClean="0"/>
              <a:t>wyróżnia się synapsy pobudzające i hamujące.</a:t>
            </a:r>
          </a:p>
          <a:p>
            <a:r>
              <a:rPr lang="pl-PL" dirty="0" smtClean="0"/>
              <a:t>Komórkom nerwowym towarzyszą komórki</a:t>
            </a:r>
          </a:p>
          <a:p>
            <a:r>
              <a:rPr lang="pl-PL" dirty="0" smtClean="0"/>
              <a:t>glejowe, które spełniają funkcje pomocnicze</a:t>
            </a:r>
          </a:p>
          <a:p>
            <a:r>
              <a:rPr lang="pl-PL" dirty="0" smtClean="0"/>
              <a:t>(odżywcze, izolacyjne, podporowe) w stosunku</a:t>
            </a:r>
          </a:p>
          <a:p>
            <a:r>
              <a:rPr lang="pl-PL" dirty="0" smtClean="0"/>
              <a:t>Budowa neuronu do neuronów.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85728"/>
            <a:ext cx="57864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Układ nerwowy – budowa</a:t>
            </a:r>
          </a:p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sz="2000" b="1" dirty="0" smtClean="0">
                <a:solidFill>
                  <a:srgbClr val="FF0000"/>
                </a:solidFill>
              </a:rPr>
              <a:t>Układ nerwowy składa się z ośrodkowego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(centralnego) i obwodowego układu nerwowego</a:t>
            </a:r>
            <a:r>
              <a:rPr lang="pl-PL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pl-PL" sz="2000" dirty="0" smtClean="0"/>
              <a:t>Zapewnia on stały kontakt organizmu ze</a:t>
            </a:r>
          </a:p>
          <a:p>
            <a:r>
              <a:rPr lang="pl-PL" sz="2000" dirty="0" smtClean="0"/>
              <a:t>środowiskiem zewnętrznym oraz integrację narządów</a:t>
            </a:r>
          </a:p>
          <a:p>
            <a:r>
              <a:rPr lang="pl-PL" sz="2000" dirty="0" smtClean="0"/>
              <a:t>wewnętrznych. Kontakt ze światem zewnętrznym</a:t>
            </a:r>
          </a:p>
          <a:p>
            <a:r>
              <a:rPr lang="pl-PL" sz="2000" dirty="0" smtClean="0"/>
              <a:t>zapewniają narządy zmysłów, natomiast doznania z</a:t>
            </a:r>
          </a:p>
          <a:p>
            <a:r>
              <a:rPr lang="pl-PL" sz="2000" dirty="0" smtClean="0"/>
              <a:t>narządów wewnętrznych rejestrowane są przez</a:t>
            </a:r>
          </a:p>
          <a:p>
            <a:r>
              <a:rPr lang="pl-PL" sz="2000" dirty="0" smtClean="0"/>
              <a:t>zakończenia czuciowe w poszczególnych narządach.</a:t>
            </a:r>
          </a:p>
          <a:p>
            <a:r>
              <a:rPr lang="pl-PL" sz="2000" dirty="0" smtClean="0"/>
              <a:t>Układ nerwowy uczestniczy w rejestrowaniu,</a:t>
            </a:r>
          </a:p>
          <a:p>
            <a:r>
              <a:rPr lang="pl-PL" sz="2000" dirty="0" smtClean="0"/>
              <a:t>przekazywaniu i analizie napływających pobudzeń z</a:t>
            </a:r>
          </a:p>
          <a:p>
            <a:r>
              <a:rPr lang="pl-PL" sz="2000" dirty="0" smtClean="0"/>
              <a:t>zakończeń czuciowych oraz bierze udział w realizacji</a:t>
            </a:r>
          </a:p>
          <a:p>
            <a:r>
              <a:rPr lang="pl-PL" sz="2000" dirty="0" smtClean="0"/>
              <a:t>prawidłowych reakcji adaptacyjnych na zmieniające</a:t>
            </a:r>
          </a:p>
          <a:p>
            <a:r>
              <a:rPr lang="pl-PL" sz="2000" dirty="0" smtClean="0"/>
              <a:t>się warunki świata zewnętrznego i środowiska</a:t>
            </a:r>
          </a:p>
          <a:p>
            <a:r>
              <a:rPr lang="pl-PL" sz="2000" dirty="0" smtClean="0"/>
              <a:t>wewnętrznego. </a:t>
            </a:r>
            <a:r>
              <a:rPr lang="pl-PL" sz="2000" b="1" dirty="0" smtClean="0">
                <a:solidFill>
                  <a:srgbClr val="FF0000"/>
                </a:solidFill>
              </a:rPr>
              <a:t>Głównym elementem centralnego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układu nerwowego jest mózg.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04"/>
            <a:ext cx="3637929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42860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/>
              <a:t>Budowa mózgu – podział ogólny</a:t>
            </a:r>
            <a:endParaRPr lang="pl-PL" sz="4000" dirty="0"/>
          </a:p>
        </p:txBody>
      </p:sp>
      <p:sp>
        <p:nvSpPr>
          <p:cNvPr id="3" name="Prostokąt 2"/>
          <p:cNvSpPr/>
          <p:nvPr/>
        </p:nvSpPr>
        <p:spPr>
          <a:xfrm>
            <a:off x="0" y="1214422"/>
            <a:ext cx="6858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Mózg składa się z pięciu zasadniczych części:</a:t>
            </a:r>
          </a:p>
          <a:p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 smtClean="0"/>
              <a:t>Kresomózgowie</a:t>
            </a:r>
          </a:p>
          <a:p>
            <a:r>
              <a:rPr lang="pl-PL" sz="2400" dirty="0" smtClean="0"/>
              <a:t>- Międzymózgowie</a:t>
            </a:r>
          </a:p>
          <a:p>
            <a:r>
              <a:rPr lang="pl-PL" sz="2400" dirty="0" smtClean="0"/>
              <a:t>- Śródmózgowie</a:t>
            </a:r>
          </a:p>
          <a:p>
            <a:r>
              <a:rPr lang="pl-PL" sz="2400" dirty="0" smtClean="0"/>
              <a:t>- Tyłomózgowie wtórne</a:t>
            </a:r>
          </a:p>
          <a:p>
            <a:r>
              <a:rPr lang="pl-PL" sz="2400" dirty="0" smtClean="0"/>
              <a:t>- Rdzeń przedłużony</a:t>
            </a:r>
            <a:endParaRPr lang="pl-P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632976"/>
            <a:ext cx="5857884" cy="472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 rot="10800000" flipV="1">
            <a:off x="714348" y="21429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Kresomózgowie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0" y="114298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Kresomózgowie jest największą częścią mózgu. To ośrodek decyzyjny mózgu.</a:t>
            </a:r>
          </a:p>
          <a:p>
            <a:r>
              <a:rPr lang="pl-PL" sz="2000" dirty="0" smtClean="0"/>
              <a:t>Nadzoruje większość czynności fizycznych i umysłowych. Różne obszary</a:t>
            </a:r>
          </a:p>
          <a:p>
            <a:r>
              <a:rPr lang="pl-PL" sz="2000" dirty="0" smtClean="0"/>
              <a:t>kresomózgowia są odpowiedzialne za rozmaite reakcje świadome.</a:t>
            </a:r>
          </a:p>
          <a:p>
            <a:r>
              <a:rPr lang="pl-PL" sz="2000" dirty="0" smtClean="0"/>
              <a:t>Kresomózgowie skupia ponad połowę neurytów, zbudowane jest z dwóch półkul</a:t>
            </a:r>
          </a:p>
          <a:p>
            <a:r>
              <a:rPr lang="pl-PL" sz="2000" dirty="0" smtClean="0"/>
              <a:t>mózgowych oddzielonych podłużną szczeliną i połączonych spoidłem wielkim.</a:t>
            </a:r>
          </a:p>
          <a:p>
            <a:r>
              <a:rPr lang="pl-PL" sz="2000" dirty="0" smtClean="0"/>
              <a:t>Powierzchnię mózgu tworzą silne fałdy zwane zakrętami, porozdzielane</a:t>
            </a:r>
          </a:p>
          <a:p>
            <a:r>
              <a:rPr lang="pl-PL" sz="2000" dirty="0" smtClean="0"/>
              <a:t>bruzdami, największa bruzda – Rolanda – przedziela mózg na pół.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0" y="3500438"/>
            <a:ext cx="6143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Bruzdy mózgu dzielą powierzchnię półkuli na płaty: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- </a:t>
            </a:r>
            <a:r>
              <a:rPr lang="pl-PL" sz="2000" b="1" dirty="0" smtClean="0">
                <a:solidFill>
                  <a:srgbClr val="FF0000"/>
                </a:solidFill>
              </a:rPr>
              <a:t>czołowy – z ośrodkiem </a:t>
            </a:r>
            <a:r>
              <a:rPr lang="pl-PL" sz="2000" dirty="0" smtClean="0">
                <a:solidFill>
                  <a:srgbClr val="FF0000"/>
                </a:solidFill>
              </a:rPr>
              <a:t>ruchowym i </a:t>
            </a:r>
            <a:r>
              <a:rPr lang="pl-PL" sz="2000" b="1" dirty="0" smtClean="0">
                <a:solidFill>
                  <a:srgbClr val="FF0000"/>
                </a:solidFill>
              </a:rPr>
              <a:t>ruchowym mowy</a:t>
            </a:r>
          </a:p>
          <a:p>
            <a:r>
              <a:rPr lang="pl-PL" sz="2000" dirty="0" smtClean="0"/>
              <a:t>- ciemieniowy – z ośrodkiem czucia oraz korą integrującą</a:t>
            </a:r>
          </a:p>
          <a:p>
            <a:r>
              <a:rPr lang="pl-PL" sz="2000" dirty="0" smtClean="0"/>
              <a:t>doznania czuciowe, wzrokowe i słuchowe</a:t>
            </a:r>
          </a:p>
          <a:p>
            <a:r>
              <a:rPr lang="pl-PL" sz="2000" dirty="0" smtClean="0"/>
              <a:t>- potyliczny – z ośrodkiem wzroku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- </a:t>
            </a:r>
            <a:r>
              <a:rPr lang="pl-PL" sz="2000" b="1" dirty="0" smtClean="0">
                <a:solidFill>
                  <a:srgbClr val="FF0000"/>
                </a:solidFill>
              </a:rPr>
              <a:t>skroniowy – z ośrodkiem słuchu i czuciowym mowy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2536" y="3357562"/>
            <a:ext cx="28359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285728"/>
            <a:ext cx="4640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Śródmózgowie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285720" y="100010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Śródmózgowie odpowiada za regulację mięśni zwieraczy źrenicy. Na terenie śródmózgowia zlokalizowany jest twór siatkowaty, który m. in. odgrywa rolę w odruchach wzrokowych i </a:t>
            </a:r>
            <a:r>
              <a:rPr lang="pl-PL" sz="2400" dirty="0" smtClean="0">
                <a:solidFill>
                  <a:srgbClr val="FF0000"/>
                </a:solidFill>
              </a:rPr>
              <a:t>słuchowych</a:t>
            </a:r>
            <a:r>
              <a:rPr lang="pl-PL" sz="2400" dirty="0" smtClean="0"/>
              <a:t>, odpowiada za stan czuwania; uszkodzenie tworu siatkowatego powoduje śpiączkę.</a:t>
            </a:r>
            <a:endParaRPr lang="pl-P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8501122" cy="297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572000" y="785794"/>
            <a:ext cx="4572000" cy="621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Rdzeń przedłużony to część tyłomózgowia o kształcie ściętego stożka, łączy rdzeń kręgowy</a:t>
            </a:r>
          </a:p>
          <a:p>
            <a:r>
              <a:rPr lang="pl-PL" sz="2400" dirty="0" smtClean="0"/>
              <a:t>z móżdżkiem.</a:t>
            </a:r>
          </a:p>
          <a:p>
            <a:r>
              <a:rPr lang="pl-PL" sz="2400" dirty="0" smtClean="0"/>
              <a:t>Skupione są w nim ośrodki</a:t>
            </a:r>
          </a:p>
          <a:p>
            <a:r>
              <a:rPr lang="pl-PL" sz="2400" dirty="0" smtClean="0"/>
              <a:t>nerwowe odpowiedzialne za funkcje odruchowe: ośrodek oddechowy, ośrodek ruchowy, ośrodek sercowy, </a:t>
            </a:r>
            <a:r>
              <a:rPr lang="pl-PL" sz="2400" b="1" dirty="0" smtClean="0">
                <a:solidFill>
                  <a:srgbClr val="FF0000"/>
                </a:solidFill>
              </a:rPr>
              <a:t>ośrodek ssania</a:t>
            </a:r>
            <a:r>
              <a:rPr lang="pl-PL" sz="2400" b="1" dirty="0" smtClean="0"/>
              <a:t>,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ośrodek żucia, ośrodek połykania</a:t>
            </a:r>
            <a:r>
              <a:rPr lang="pl-PL" sz="2400" dirty="0" smtClean="0"/>
              <a:t>, a także ośrodki odpowiedzialne za: wymiotowanie, kichanie, kaszel, ziewanie, wydzielanie potu.</a:t>
            </a:r>
          </a:p>
          <a:p>
            <a:r>
              <a:rPr lang="pl-PL" sz="2400" dirty="0" smtClean="0"/>
              <a:t>Uszkodzenie rdzenia przedłużonego niesie ze sobą poważne zagrożenie życia.</a:t>
            </a:r>
            <a:endParaRPr lang="pl-P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460580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571472" y="0"/>
            <a:ext cx="6613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Rdzeń przedłużony</a:t>
            </a:r>
            <a:endParaRPr lang="pl-PL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PresentationFormat>Pokaz na ekranie (4:3)</PresentationFormat>
  <Paragraphs>205</Paragraphs>
  <Slides>23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Prezentację  przygotowała Violetta Głuszkowska-     nauczyciel wspomagający  Część I Budowa i funkcje mózgu</vt:lpstr>
      <vt:lpstr>Ciekawostki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Pola ruchowe i czuciowo somatyczne- funkcje mózgu</vt:lpstr>
      <vt:lpstr>Slajd 15</vt:lpstr>
      <vt:lpstr>Slajd 16</vt:lpstr>
      <vt:lpstr>Funkcje płata skroniowego</vt:lpstr>
      <vt:lpstr>Slajd 18</vt:lpstr>
      <vt:lpstr>Funkcje płata czołowego</vt:lpstr>
      <vt:lpstr>Slajd 20</vt:lpstr>
      <vt:lpstr>Nerwy czaszkowe </vt:lpstr>
      <vt:lpstr>Nerwy czaszkowe 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Prezentację  przygotowała Violetta Głuszkowska-     nauczyciel wspomagający  Część I Budowa i funkcje mózgu</dc:title>
  <dc:creator>Janusz Głuszkowski</dc:creator>
  <cp:lastModifiedBy>Janusz Głuszkowski</cp:lastModifiedBy>
  <cp:revision>1</cp:revision>
  <dcterms:created xsi:type="dcterms:W3CDTF">2017-06-21T20:21:57Z</dcterms:created>
  <dcterms:modified xsi:type="dcterms:W3CDTF">2017-06-21T20:27:33Z</dcterms:modified>
</cp:coreProperties>
</file>