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2" r:id="rId16"/>
    <p:sldId id="271" r:id="rId17"/>
    <p:sldId id="272" r:id="rId18"/>
    <p:sldId id="273" r:id="rId19"/>
    <p:sldId id="276" r:id="rId20"/>
    <p:sldId id="283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B7565-1311-405F-AFE6-3F8D0CC24F90}" type="datetimeFigureOut">
              <a:rPr lang="pl-PL" smtClean="0"/>
              <a:t>2017-06-21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3787D-68E9-4DA4-8E59-7C2772012880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22238-2354-4657-A3A2-66BA149D61CB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22238-2354-4657-A3A2-66BA149D61CB}" type="slidenum">
              <a:rPr lang="pl-PL" smtClean="0"/>
              <a:pPr/>
              <a:t>25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2017-06-21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2017-06-21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2017-06-21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2017-06-21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2017-06-21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2017-06-21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2017-06-21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2017-06-21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2017-06-21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2017-06-21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2017-06-21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2017-06-21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gopedia.net.pl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ogopeda.info/.../kamienie-milowe-rozwoju-mowy-dzieck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76" cy="5654692"/>
          </a:xfrm>
        </p:spPr>
        <p:txBody>
          <a:bodyPr>
            <a:normAutofit/>
          </a:bodyPr>
          <a:lstStyle/>
          <a:p>
            <a:r>
              <a:rPr lang="pl-PL" dirty="0" smtClean="0"/>
              <a:t>Prezentację  przygotowała Violetta Głuszkowska- nauczyciel </a:t>
            </a:r>
            <a:r>
              <a:rPr lang="pl-PL" dirty="0" smtClean="0"/>
              <a:t>wspomagający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/>
              <a:t>Część III</a:t>
            </a:r>
            <a:br>
              <a:rPr lang="pl-PL" b="1" dirty="0" smtClean="0"/>
            </a:br>
            <a:r>
              <a:rPr lang="pl-PL" b="1" dirty="0" smtClean="0"/>
              <a:t> Kamienie milowe w rozwoju dziecka</a:t>
            </a:r>
            <a:endParaRPr lang="pl-PL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/>
          <a:lstStyle/>
          <a:p>
            <a:r>
              <a:rPr lang="pl-PL" dirty="0" smtClean="0"/>
              <a:t>Rozwój dziecka 2-letniego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714356"/>
            <a:ext cx="8501122" cy="6143644"/>
          </a:xfrm>
        </p:spPr>
        <p:txBody>
          <a:bodyPr>
            <a:noAutofit/>
          </a:bodyPr>
          <a:lstStyle/>
          <a:p>
            <a:r>
              <a:rPr lang="pl-PL" sz="1800" dirty="0" smtClean="0"/>
              <a:t>biega, skacze, kopie,</a:t>
            </a:r>
          </a:p>
          <a:p>
            <a:r>
              <a:rPr lang="pl-PL" sz="1800" dirty="0" smtClean="0"/>
              <a:t>rzuca piłkę znad głowy na odległość ok. metra,</a:t>
            </a:r>
          </a:p>
          <a:p>
            <a:r>
              <a:rPr lang="pl-PL" sz="1800" dirty="0" smtClean="0"/>
              <a:t>wchodzi po schodach krokiem dostawnym, bez poręczy,</a:t>
            </a:r>
            <a:endParaRPr lang="pl-PL" sz="1800" baseline="30000" dirty="0" smtClean="0"/>
          </a:p>
          <a:p>
            <a:r>
              <a:rPr lang="pl-PL" sz="1800" dirty="0" smtClean="0"/>
              <a:t>kopiuje linie pionowe,</a:t>
            </a:r>
            <a:endParaRPr lang="pl-PL" sz="1800" baseline="30000" dirty="0" smtClean="0"/>
          </a:p>
          <a:p>
            <a:r>
              <a:rPr lang="pl-PL" sz="1800" dirty="0" smtClean="0"/>
              <a:t>ustawia sześć klocków jeden na drugim,</a:t>
            </a:r>
            <a:endParaRPr lang="pl-PL" sz="1800" baseline="30000" dirty="0" smtClean="0"/>
          </a:p>
          <a:p>
            <a:r>
              <a:rPr lang="pl-PL" sz="1800" dirty="0" smtClean="0"/>
              <a:t>używa łyżki, pomaga się ubierać,</a:t>
            </a:r>
          </a:p>
          <a:p>
            <a:r>
              <a:rPr lang="pl-PL" sz="1800" dirty="0" smtClean="0">
                <a:solidFill>
                  <a:srgbClr val="002060"/>
                </a:solidFill>
              </a:rPr>
              <a:t>50 słów, zwroty składające się z dwóch słów,</a:t>
            </a:r>
          </a:p>
          <a:p>
            <a:r>
              <a:rPr lang="pl-PL" sz="1800" dirty="0" smtClean="0">
                <a:solidFill>
                  <a:srgbClr val="002060"/>
                </a:solidFill>
              </a:rPr>
              <a:t>mówi zamiast gestykulować,</a:t>
            </a:r>
          </a:p>
          <a:p>
            <a:r>
              <a:rPr lang="pl-PL" sz="1800" dirty="0" smtClean="0">
                <a:solidFill>
                  <a:srgbClr val="002060"/>
                </a:solidFill>
              </a:rPr>
              <a:t>kiwa „tak”, „przesyła całusy”, „ciiii”, „piątka” (symbolicznie),</a:t>
            </a:r>
            <a:endParaRPr lang="pl-PL" sz="1800" baseline="30000" dirty="0" smtClean="0">
              <a:solidFill>
                <a:srgbClr val="002060"/>
              </a:solidFill>
            </a:endParaRPr>
          </a:p>
          <a:p>
            <a:r>
              <a:rPr lang="pl-PL" sz="1800" dirty="0" smtClean="0">
                <a:solidFill>
                  <a:srgbClr val="002060"/>
                </a:solidFill>
              </a:rPr>
              <a:t>mowa w 50% zrozumiała przez obce osoby</a:t>
            </a:r>
            <a:r>
              <a:rPr lang="pl-PL" sz="1800" dirty="0" smtClean="0">
                <a:solidFill>
                  <a:srgbClr val="0070C0"/>
                </a:solidFill>
              </a:rPr>
              <a:t>,</a:t>
            </a:r>
            <a:endParaRPr lang="pl-PL" sz="1800" baseline="30000" dirty="0" smtClean="0">
              <a:solidFill>
                <a:srgbClr val="0070C0"/>
              </a:solidFill>
            </a:endParaRPr>
          </a:p>
          <a:p>
            <a:r>
              <a:rPr lang="pl-PL" sz="1800" dirty="0" smtClean="0"/>
              <a:t>symboliczne przedstawianie, proste udawane zabawy (zabawkowa miotła, kubek zabawkowy, kubek dla siebie/lalki, pcha samochód, aby go uruchomić),</a:t>
            </a:r>
            <a:endParaRPr lang="pl-PL" sz="1800" baseline="30000" dirty="0" smtClean="0"/>
          </a:p>
          <a:p>
            <a:r>
              <a:rPr lang="pl-PL" sz="1800" baseline="30000" dirty="0" smtClean="0"/>
              <a:t> </a:t>
            </a:r>
            <a:r>
              <a:rPr lang="pl-PL" sz="1800" dirty="0" smtClean="0"/>
              <a:t>planuje działanie bez wcześniejszych prób,</a:t>
            </a:r>
            <a:endParaRPr lang="pl-PL" sz="1800" baseline="30000" dirty="0" smtClean="0"/>
          </a:p>
          <a:p>
            <a:r>
              <a:rPr lang="pl-PL" sz="1800" dirty="0" smtClean="0"/>
              <a:t>próbuje sprawić, aby zabawki działały,</a:t>
            </a:r>
            <a:endParaRPr lang="pl-PL" sz="1800" baseline="30000" dirty="0" smtClean="0"/>
          </a:p>
          <a:p>
            <a:r>
              <a:rPr lang="pl-PL" sz="1800" dirty="0" smtClean="0"/>
              <a:t>uzależnia zachowanie od wyrazu twarzy innych ludzi</a:t>
            </a:r>
            <a:r>
              <a:rPr lang="pl-PL" sz="1800" i="1" dirty="0" smtClean="0"/>
              <a:t>,</a:t>
            </a:r>
          </a:p>
          <a:p>
            <a:r>
              <a:rPr lang="pl-PL" sz="1800" dirty="0" smtClean="0"/>
              <a:t>pociesza innych (empatia),</a:t>
            </a:r>
            <a:endParaRPr lang="pl-PL" sz="1800" baseline="30000" dirty="0" smtClean="0"/>
          </a:p>
          <a:p>
            <a:r>
              <a:rPr lang="pl-PL" sz="1800" baseline="30000" dirty="0" smtClean="0"/>
              <a:t> </a:t>
            </a:r>
            <a:r>
              <a:rPr lang="pl-PL" sz="1800" dirty="0" smtClean="0"/>
              <a:t>wspólne pole uwagi: wskazuje na przedmioty, chcąc wyjaśnić własne „określenia”</a:t>
            </a:r>
          </a:p>
          <a:p>
            <a:r>
              <a:rPr lang="pl-PL" sz="1800" baseline="30000" dirty="0" smtClean="0"/>
              <a:t> </a:t>
            </a:r>
            <a:r>
              <a:rPr lang="pl-PL" sz="1800" dirty="0" smtClean="0"/>
              <a:t>zabawa równoległa -dzieci bawią się obok siebie.</a:t>
            </a:r>
            <a:endParaRPr lang="pl-PL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r>
              <a:rPr lang="pl-PL" sz="3600" dirty="0" smtClean="0"/>
              <a:t>Rozwój dziecka 36 miesięcznego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85794"/>
            <a:ext cx="8186766" cy="5857916"/>
          </a:xfrm>
        </p:spPr>
        <p:txBody>
          <a:bodyPr>
            <a:noAutofit/>
          </a:bodyPr>
          <a:lstStyle/>
          <a:p>
            <a:r>
              <a:rPr lang="pl-PL" sz="1600" dirty="0" smtClean="0"/>
              <a:t>pedałuje na rowerku trójkołowym,</a:t>
            </a:r>
          </a:p>
          <a:p>
            <a:r>
              <a:rPr lang="pl-PL" sz="1600" dirty="0" smtClean="0"/>
              <a:t>schodzi po schodach krokiem dostawnym, bez poręczy,</a:t>
            </a:r>
          </a:p>
          <a:p>
            <a:r>
              <a:rPr lang="pl-PL" sz="1600" dirty="0" smtClean="0"/>
              <a:t>wchodzi po schodach krokiem naprzemiennym, bez poręczy,</a:t>
            </a:r>
            <a:endParaRPr lang="pl-PL" sz="1600" baseline="30000" dirty="0" smtClean="0"/>
          </a:p>
          <a:p>
            <a:r>
              <a:rPr lang="pl-PL" sz="1600" dirty="0" smtClean="0"/>
              <a:t>kopiuje linie poziome, kółka,</a:t>
            </a:r>
          </a:p>
          <a:p>
            <a:r>
              <a:rPr lang="pl-PL" sz="1600" dirty="0" smtClean="0"/>
              <a:t>stawia 10 klocków jeden na drugim,</a:t>
            </a:r>
          </a:p>
          <a:p>
            <a:r>
              <a:rPr lang="pl-PL" sz="1600" dirty="0" smtClean="0"/>
              <a:t>używa dobrze łyżki i widelca, pije z otwartego kubka,</a:t>
            </a:r>
          </a:p>
          <a:p>
            <a:r>
              <a:rPr lang="pl-PL" sz="1600" dirty="0" smtClean="0"/>
              <a:t>zdejmuje skarpetki i buty, rozbiera się,</a:t>
            </a:r>
          </a:p>
          <a:p>
            <a:r>
              <a:rPr lang="pl-PL" sz="1600" dirty="0" smtClean="0"/>
              <a:t> sygnalizuje potrzebę oddanie moczu i stolca,</a:t>
            </a:r>
          </a:p>
          <a:p>
            <a:r>
              <a:rPr lang="pl-PL" sz="1600" dirty="0" smtClean="0">
                <a:solidFill>
                  <a:srgbClr val="002060"/>
                </a:solidFill>
              </a:rPr>
              <a:t>wykonuje 2-stopniowe polecenia,</a:t>
            </a:r>
            <a:endParaRPr lang="pl-PL" sz="1600" baseline="30000" dirty="0" smtClean="0">
              <a:solidFill>
                <a:srgbClr val="002060"/>
              </a:solidFill>
            </a:endParaRPr>
          </a:p>
          <a:p>
            <a:r>
              <a:rPr lang="pl-PL" sz="1600" dirty="0" smtClean="0">
                <a:solidFill>
                  <a:srgbClr val="002060"/>
                </a:solidFill>
              </a:rPr>
              <a:t>zdania zbudowane z 3–4 wyrazów, </a:t>
            </a:r>
          </a:p>
          <a:p>
            <a:r>
              <a:rPr lang="pl-PL" sz="1600" dirty="0" smtClean="0">
                <a:solidFill>
                  <a:srgbClr val="002060"/>
                </a:solidFill>
              </a:rPr>
              <a:t>narracja sekwencyjna: co, kto, gdzie, dlaczego?</a:t>
            </a:r>
            <a:endParaRPr lang="pl-PL" sz="1600" baseline="30000" dirty="0" smtClean="0">
              <a:solidFill>
                <a:srgbClr val="002060"/>
              </a:solidFill>
            </a:endParaRPr>
          </a:p>
          <a:p>
            <a:r>
              <a:rPr lang="pl-PL" sz="1600" baseline="30000" dirty="0" smtClean="0">
                <a:solidFill>
                  <a:srgbClr val="002060"/>
                </a:solidFill>
              </a:rPr>
              <a:t> </a:t>
            </a:r>
            <a:r>
              <a:rPr lang="pl-PL" sz="1600" dirty="0" smtClean="0">
                <a:solidFill>
                  <a:srgbClr val="002060"/>
                </a:solidFill>
              </a:rPr>
              <a:t>mowa zrozumiała w 75%,</a:t>
            </a:r>
            <a:endParaRPr lang="pl-PL" sz="1600" baseline="30000" dirty="0" smtClean="0">
              <a:solidFill>
                <a:srgbClr val="002060"/>
              </a:solidFill>
            </a:endParaRPr>
          </a:p>
          <a:p>
            <a:r>
              <a:rPr lang="pl-PL" sz="1600" dirty="0" smtClean="0"/>
              <a:t> stałość przedmiotu, zabawy z udawaniem symbolicznym (kij jako szczotka, lalka sama je klocki, wlewa paliwo do samochodu, a następnie myje okna),</a:t>
            </a:r>
          </a:p>
          <a:p>
            <a:r>
              <a:rPr lang="pl-PL" sz="1600" dirty="0" smtClean="0">
                <a:solidFill>
                  <a:srgbClr val="002060"/>
                </a:solidFill>
              </a:rPr>
              <a:t>nazywa jeden kolor, liczy dwa przedmioty,</a:t>
            </a:r>
          </a:p>
          <a:p>
            <a:r>
              <a:rPr lang="pl-PL" sz="1600" dirty="0" smtClean="0"/>
              <a:t> oddziela kształty, składa układanki z 3–4 elementów, porównuje dwa przedmioty („większy”)</a:t>
            </a:r>
          </a:p>
          <a:p>
            <a:r>
              <a:rPr lang="pl-PL" sz="1600" dirty="0" smtClean="0"/>
              <a:t>łatwo rozstaje się z opiekunami, inicjuje kontakty z rówieśnikami, </a:t>
            </a:r>
          </a:p>
          <a:p>
            <a:r>
              <a:rPr lang="pl-PL" sz="1600" dirty="0" smtClean="0"/>
              <a:t>dzieli się z innymi,</a:t>
            </a:r>
          </a:p>
          <a:p>
            <a:r>
              <a:rPr lang="pl-PL" sz="1600" dirty="0" smtClean="0"/>
              <a:t>zabawa z odgrywaniem ról (tj. w dom, w doktora),</a:t>
            </a:r>
          </a:p>
          <a:p>
            <a:r>
              <a:rPr lang="pl-PL" sz="1600" dirty="0" smtClean="0"/>
              <a:t>rozumie zasady.</a:t>
            </a:r>
            <a:endParaRPr lang="pl-PL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71504"/>
          </a:xfrm>
        </p:spPr>
        <p:txBody>
          <a:bodyPr>
            <a:noAutofit/>
          </a:bodyPr>
          <a:lstStyle/>
          <a:p>
            <a:r>
              <a:rPr lang="pl-PL" sz="3200" dirty="0" smtClean="0"/>
              <a:t>Rozwój dziecka 4-letniego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714356"/>
            <a:ext cx="8401080" cy="5857916"/>
          </a:xfrm>
        </p:spPr>
        <p:txBody>
          <a:bodyPr>
            <a:noAutofit/>
          </a:bodyPr>
          <a:lstStyle/>
          <a:p>
            <a:r>
              <a:rPr lang="pl-PL" sz="1600" dirty="0" smtClean="0"/>
              <a:t>podskakuje,</a:t>
            </a:r>
          </a:p>
          <a:p>
            <a:r>
              <a:rPr lang="pl-PL" sz="1600" dirty="0" smtClean="0"/>
              <a:t>schodzi po schodach krokiem naprzemiennym, bez  poręczy, idzie do tyłu,</a:t>
            </a:r>
          </a:p>
          <a:p>
            <a:r>
              <a:rPr lang="pl-PL" sz="1600" dirty="0" smtClean="0"/>
              <a:t> kopiuje krzyżyki,</a:t>
            </a:r>
          </a:p>
          <a:p>
            <a:r>
              <a:rPr lang="pl-PL" sz="1600" dirty="0" smtClean="0"/>
              <a:t>rysuje sylwetki osób składające się z 2–4 elementów,</a:t>
            </a:r>
          </a:p>
          <a:p>
            <a:r>
              <a:rPr lang="pl-PL" sz="1600" dirty="0" smtClean="0"/>
              <a:t>tnie papier na pół, </a:t>
            </a:r>
          </a:p>
          <a:p>
            <a:r>
              <a:rPr lang="pl-PL" sz="1600" dirty="0" smtClean="0">
                <a:solidFill>
                  <a:srgbClr val="002060"/>
                </a:solidFill>
              </a:rPr>
              <a:t>sygnalizuje potrzebę oddania moczu i stolca,</a:t>
            </a:r>
          </a:p>
          <a:p>
            <a:r>
              <a:rPr lang="pl-PL" sz="1600" dirty="0" smtClean="0">
                <a:solidFill>
                  <a:srgbClr val="002060"/>
                </a:solidFill>
              </a:rPr>
              <a:t>wykonuje 3-stopniowe polecenia,</a:t>
            </a:r>
          </a:p>
          <a:p>
            <a:r>
              <a:rPr lang="pl-PL" sz="1600" dirty="0" smtClean="0">
                <a:solidFill>
                  <a:srgbClr val="002060"/>
                </a:solidFill>
              </a:rPr>
              <a:t>zdania złożone,</a:t>
            </a:r>
          </a:p>
          <a:p>
            <a:r>
              <a:rPr lang="pl-PL" sz="1600" dirty="0" smtClean="0">
                <a:solidFill>
                  <a:srgbClr val="002060"/>
                </a:solidFill>
              </a:rPr>
              <a:t>relacjonuje zdarzenia z przeszłości,</a:t>
            </a:r>
          </a:p>
          <a:p>
            <a:r>
              <a:rPr lang="pl-PL" sz="1600" dirty="0" smtClean="0">
                <a:solidFill>
                  <a:srgbClr val="002060"/>
                </a:solidFill>
              </a:rPr>
              <a:t>odgrywa wymyślone role,</a:t>
            </a:r>
          </a:p>
          <a:p>
            <a:r>
              <a:rPr lang="pl-PL" sz="1600" dirty="0" smtClean="0">
                <a:solidFill>
                  <a:srgbClr val="002060"/>
                </a:solidFill>
              </a:rPr>
              <a:t>gry słowne, dowcipy, żartowanie,</a:t>
            </a:r>
          </a:p>
          <a:p>
            <a:r>
              <a:rPr lang="pl-PL" sz="1600" dirty="0" smtClean="0"/>
              <a:t>teoria umysłu,</a:t>
            </a:r>
          </a:p>
          <a:p>
            <a:r>
              <a:rPr lang="pl-PL" sz="1600" dirty="0" smtClean="0"/>
              <a:t> pojęcie czasu,</a:t>
            </a:r>
          </a:p>
          <a:p>
            <a:r>
              <a:rPr lang="pl-PL" sz="1600" dirty="0" smtClean="0"/>
              <a:t>generalizuje zasady</a:t>
            </a:r>
          </a:p>
          <a:p>
            <a:r>
              <a:rPr lang="pl-PL" sz="1600" dirty="0" smtClean="0">
                <a:solidFill>
                  <a:srgbClr val="002060"/>
                </a:solidFill>
              </a:rPr>
              <a:t>mówi do siebie w celu rozwiązania problemu,</a:t>
            </a:r>
          </a:p>
          <a:p>
            <a:r>
              <a:rPr lang="pl-PL" sz="1600" dirty="0" smtClean="0">
                <a:solidFill>
                  <a:srgbClr val="002060"/>
                </a:solidFill>
              </a:rPr>
              <a:t>liczy 4 przedmioty, rozumie przeciwieństwa,</a:t>
            </a:r>
          </a:p>
          <a:p>
            <a:r>
              <a:rPr lang="pl-PL" sz="1600" dirty="0" smtClean="0"/>
              <a:t>preferowani przyjaciele,</a:t>
            </a:r>
          </a:p>
          <a:p>
            <a:r>
              <a:rPr lang="pl-PL" sz="1600" dirty="0" smtClean="0"/>
              <a:t>wyraża współczucie dla rówieśników (empatia),</a:t>
            </a:r>
          </a:p>
          <a:p>
            <a:r>
              <a:rPr lang="pl-PL" sz="1600" dirty="0" smtClean="0"/>
              <a:t>skomplikowane zabawy fantastyczne (np. </a:t>
            </a:r>
            <a:r>
              <a:rPr lang="pl-PL" sz="1600" dirty="0" err="1" smtClean="0"/>
              <a:t>superbohater</a:t>
            </a:r>
            <a:r>
              <a:rPr lang="pl-PL" sz="1600" dirty="0" smtClean="0"/>
              <a:t>)</a:t>
            </a:r>
            <a:r>
              <a:rPr lang="pl-PL" sz="1600" baseline="30000" dirty="0" smtClean="0"/>
              <a:t> ,</a:t>
            </a:r>
          </a:p>
          <a:p>
            <a:r>
              <a:rPr lang="pl-PL" sz="1600" dirty="0" smtClean="0"/>
              <a:t>zwykle jest uległe.</a:t>
            </a:r>
            <a:endParaRPr lang="pl-PL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rmAutofit/>
          </a:bodyPr>
          <a:lstStyle/>
          <a:p>
            <a:r>
              <a:rPr lang="pl-PL" sz="3600" dirty="0" smtClean="0"/>
              <a:t>Rozwój dziecka 5-letniego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929354"/>
          </a:xfrm>
        </p:spPr>
        <p:txBody>
          <a:bodyPr>
            <a:noAutofit/>
          </a:bodyPr>
          <a:lstStyle/>
          <a:p>
            <a:r>
              <a:rPr lang="pl-PL" sz="1800" dirty="0" smtClean="0"/>
              <a:t>łapie piłkę,</a:t>
            </a:r>
          </a:p>
          <a:p>
            <a:r>
              <a:rPr lang="pl-PL" sz="1800" dirty="0" smtClean="0"/>
              <a:t>utrzymuje równowagę na jednej nodze przez 10 s,</a:t>
            </a:r>
          </a:p>
          <a:p>
            <a:r>
              <a:rPr lang="pl-PL" sz="1800" dirty="0" smtClean="0"/>
              <a:t>robi przysiady,</a:t>
            </a:r>
          </a:p>
          <a:p>
            <a:r>
              <a:rPr lang="pl-PL" sz="1800" dirty="0" smtClean="0"/>
              <a:t>przeskakuje przedmioty</a:t>
            </a:r>
            <a:endParaRPr lang="pl-PL" sz="1800" baseline="30000" dirty="0" smtClean="0"/>
          </a:p>
          <a:p>
            <a:r>
              <a:rPr lang="pl-PL" sz="1800" dirty="0" smtClean="0"/>
              <a:t>kopiuje kwadraty, rysuje sylwetki osób składające się z 10 elementów, koloruje pomiędzy liniami,</a:t>
            </a:r>
          </a:p>
          <a:p>
            <a:r>
              <a:rPr lang="pl-PL" sz="1800" dirty="0" smtClean="0"/>
              <a:t> trójpalcowy chwyt ołówka,</a:t>
            </a:r>
          </a:p>
          <a:p>
            <a:r>
              <a:rPr lang="pl-PL" sz="1800" dirty="0" smtClean="0"/>
              <a:t>dokładnie myje i wyciera ręce,</a:t>
            </a:r>
          </a:p>
          <a:p>
            <a:r>
              <a:rPr lang="pl-PL" sz="1800" dirty="0" smtClean="0">
                <a:solidFill>
                  <a:srgbClr val="002060"/>
                </a:solidFill>
              </a:rPr>
              <a:t>przypomina sobie fragmenty historii, </a:t>
            </a:r>
          </a:p>
          <a:p>
            <a:r>
              <a:rPr lang="pl-PL" sz="1800" dirty="0" smtClean="0">
                <a:solidFill>
                  <a:srgbClr val="002060"/>
                </a:solidFill>
              </a:rPr>
              <a:t>opowiadania mają fabułę,</a:t>
            </a:r>
          </a:p>
          <a:p>
            <a:r>
              <a:rPr lang="pl-PL" sz="1800" dirty="0" smtClean="0">
                <a:solidFill>
                  <a:srgbClr val="002060"/>
                </a:solidFill>
              </a:rPr>
              <a:t>czas przyszły,</a:t>
            </a:r>
          </a:p>
          <a:p>
            <a:r>
              <a:rPr lang="pl-PL" sz="1800" dirty="0" smtClean="0">
                <a:solidFill>
                  <a:srgbClr val="002060"/>
                </a:solidFill>
              </a:rPr>
              <a:t>mowa zrozumiała w 100%, </a:t>
            </a:r>
            <a:endParaRPr lang="pl-PL" sz="1800" baseline="30000" dirty="0" smtClean="0">
              <a:solidFill>
                <a:srgbClr val="002060"/>
              </a:solidFill>
            </a:endParaRPr>
          </a:p>
          <a:p>
            <a:r>
              <a:rPr lang="pl-PL" sz="1800" dirty="0" smtClean="0">
                <a:solidFill>
                  <a:srgbClr val="002060"/>
                </a:solidFill>
              </a:rPr>
              <a:t>nazywa 4 kolory,</a:t>
            </a:r>
          </a:p>
          <a:p>
            <a:r>
              <a:rPr lang="pl-PL" sz="1800" dirty="0" smtClean="0">
                <a:solidFill>
                  <a:srgbClr val="002060"/>
                </a:solidFill>
              </a:rPr>
              <a:t>gotowość do nauki czytania i pisania: umiejętność liczenia: liczy 10 przedmiotów, pisze imię, rymuje, </a:t>
            </a:r>
            <a:endParaRPr lang="pl-PL" sz="1800" baseline="30000" dirty="0" smtClean="0">
              <a:solidFill>
                <a:srgbClr val="002060"/>
              </a:solidFill>
            </a:endParaRPr>
          </a:p>
          <a:p>
            <a:r>
              <a:rPr lang="pl-PL" sz="1800" dirty="0" smtClean="0"/>
              <a:t>bawi się z dala od rodziców,</a:t>
            </a:r>
          </a:p>
          <a:p>
            <a:r>
              <a:rPr lang="pl-PL" sz="1800" dirty="0" smtClean="0">
                <a:solidFill>
                  <a:srgbClr val="002060"/>
                </a:solidFill>
              </a:rPr>
              <a:t> bardziej skomplikowane dyskusje o emocjach,</a:t>
            </a:r>
          </a:p>
          <a:p>
            <a:r>
              <a:rPr lang="pl-PL" sz="1800" dirty="0" smtClean="0">
                <a:solidFill>
                  <a:srgbClr val="002060"/>
                </a:solidFill>
              </a:rPr>
              <a:t>kładzie nacisk na zasady panujące w grupie.</a:t>
            </a:r>
            <a:endParaRPr lang="pl-PL" sz="1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</a:bodyPr>
          <a:lstStyle/>
          <a:p>
            <a:r>
              <a:rPr lang="pl-PL" sz="3600" dirty="0" smtClean="0"/>
              <a:t>Tory rozwojowe noworodka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28670"/>
            <a:ext cx="8401080" cy="5929330"/>
          </a:xfrm>
        </p:spPr>
        <p:txBody>
          <a:bodyPr>
            <a:noAutofit/>
          </a:bodyPr>
          <a:lstStyle/>
          <a:p>
            <a:r>
              <a:rPr lang="pl-PL" sz="2200" dirty="0" smtClean="0"/>
              <a:t>Zmysły noworodka są nastawione na twarz, głos i dotyk opiekuna.</a:t>
            </a:r>
          </a:p>
          <a:p>
            <a:r>
              <a:rPr lang="pl-PL" sz="2200" dirty="0" smtClean="0"/>
              <a:t> Dziecko potrafi już tak zadziałać, aby osiągnąć swój celu.</a:t>
            </a:r>
          </a:p>
          <a:p>
            <a:r>
              <a:rPr lang="pl-PL" sz="2200" dirty="0" smtClean="0"/>
              <a:t> Sygnały behawioralne dziecka (płacz, wpatrywanie się, naśladowanie) przyciągają uwagę opiekuna i stymulują zmysły dziecka, co w odpowiedzi aktywuje geny stymulujące plastyczność mózgu (szczególnie pomiędzy urodzeniem a 6. rż.) i oś podwzgórze-przysadka-nadnercza oraz czynności autonomiczne.</a:t>
            </a:r>
          </a:p>
          <a:p>
            <a:r>
              <a:rPr lang="pl-PL" sz="2200" dirty="0" smtClean="0"/>
              <a:t>Reakcja opiekuna na potrzeby dziecka wywołuje spokojny, ale czujny stan przetwarzania sygnałów (samoregulacja) pozwalający na zaangażowanie i interakcje, a dzięki powtarzaniu tych reakcji dziecko wytwarza pamięć i przywiązanie (bliskie stosunki emocjonalne z opiekunem).</a:t>
            </a:r>
          </a:p>
          <a:p>
            <a:r>
              <a:rPr lang="pl-PL" sz="2200" dirty="0" smtClean="0"/>
              <a:t>Jakość interakcji pomiędzy rodzicem a dzieckiem wpływa na komunikację w całym życiu, zdolności poznawcze, zdrowie fizyczne, regulację emocjonalną oraz zachowania opiekuńcze.</a:t>
            </a:r>
            <a:endParaRPr lang="pl-PL" sz="2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Tory rozwojowe- jeden do dwóch miesięcy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  </a:t>
            </a:r>
            <a:r>
              <a:rPr lang="pl-PL" sz="2400" dirty="0" smtClean="0"/>
              <a:t>Kiedy opiekun odpowiada pozytywnie na sygnały związane z karmieniem i nawiązuje interakcje emocjonalne z dzieckiem, uczy się ono, że będzie traktowane z uwagą i szacunkiem. </a:t>
            </a:r>
            <a:r>
              <a:rPr lang="pl-PL" sz="2400" dirty="0" smtClean="0">
                <a:solidFill>
                  <a:srgbClr val="002060"/>
                </a:solidFill>
              </a:rPr>
              <a:t>Większość niemowląt w wieku 2–16 tygodni jest wieczorem rozdrażniona, prawdopodobnie wskutek zmniejszonej zdolności ośrodkowego układu nerwowego do modulowania odpowiedzi na bodźce środowiskowe.</a:t>
            </a:r>
            <a:endParaRPr lang="pl-PL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l"/>
            <a:r>
              <a:rPr lang="pl-PL" sz="3600" dirty="0" smtClean="0"/>
              <a:t>Tory rozwojowe-trzy do czterech miesięcy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400" dirty="0" smtClean="0"/>
              <a:t>     Małe dziecko jest rozkoszne, angażuje opiekunów do wspólnych zabaw (słownych, dotykowych, ruchowych) pozwalających na uzyskanie biegłości w tych umiejętnościach, pozytywnych emocji i poczucia skuteczności we własnych działaniach. Depresja u rodzica może zwiększyć ryzyko zaburzeń rozwoju u dziecka.</a:t>
            </a:r>
            <a:endParaRPr lang="pl-PL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Tory rozwojowe- sześć miesięcy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 </a:t>
            </a:r>
            <a:r>
              <a:rPr lang="pl-PL" sz="2400" dirty="0" smtClean="0"/>
              <a:t>Kiedy dziecko siedzi z podparciem, może swobodnie dosięgnąć i chwycić przedmiot, umożliwiając eksplorację czuciowo-ruchową (wiek 6–12 mies.). Dziecko także uczy się poprzez wzrok i dotyk ustami, preferując nowości.</a:t>
            </a:r>
            <a:endParaRPr lang="pl-PL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pl-PL" sz="3600" dirty="0" smtClean="0"/>
              <a:t>Tory rozwojowe- dziewięć miesięcy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r>
              <a:rPr lang="pl-PL" sz="2400" dirty="0" smtClean="0"/>
              <a:t>Pojawia się lęk przed obcymi i niepokój związany z rozłąką oraz budzenie się w nocy, ponieważ dziecko może wyobrażać sobie pewne sytuacje i tęsknić za opiekunami. </a:t>
            </a:r>
          </a:p>
          <a:p>
            <a:r>
              <a:rPr lang="pl-PL" sz="2400" dirty="0" smtClean="0"/>
              <a:t>Do 24. miesiąca życia dziecko bada świat z „bezpiecznej bazy” u rodziców i wraca, aby sprawdzić obecność opiekunów przed pójściem dalej.</a:t>
            </a:r>
          </a:p>
          <a:p>
            <a:r>
              <a:rPr lang="pl-PL" sz="2400" dirty="0" smtClean="0"/>
              <a:t> Pojawia się świadomość, że znane przedmioty pojawią się ponownie. Dziecko pamięta o nich wystarczająco długo, aby przywołać ich wyobrażenie w każdej chwili).</a:t>
            </a:r>
            <a:endParaRPr lang="pl-PL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Tory rozwojowe-dwanaście miesięcy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Dziecko odczuwa radość, kiedy może się przemieszczać i wybierać obiekty do badania. </a:t>
            </a:r>
          </a:p>
          <a:p>
            <a:r>
              <a:rPr lang="pl-PL" sz="2400" dirty="0" smtClean="0">
                <a:solidFill>
                  <a:srgbClr val="002060"/>
                </a:solidFill>
              </a:rPr>
              <a:t>Między 8. a 14. miesiącem życia dziecko wypowiada pierwsze słowa.</a:t>
            </a:r>
          </a:p>
          <a:p>
            <a:r>
              <a:rPr lang="pl-PL" sz="2400" dirty="0" smtClean="0"/>
              <a:t> </a:t>
            </a:r>
            <a:r>
              <a:rPr lang="pl-PL" sz="2400" dirty="0" smtClean="0">
                <a:solidFill>
                  <a:srgbClr val="002060"/>
                </a:solidFill>
              </a:rPr>
              <a:t>Liczba i różnorodność gestów pozwala przewidywać późniejszy poziom języka </a:t>
            </a:r>
            <a:r>
              <a:rPr lang="pl-PL" sz="2400" dirty="0" smtClean="0"/>
              <a:t>– gesty ilustrujące wypowiedź zależą bowiem od doświadczenia. </a:t>
            </a:r>
          </a:p>
          <a:p>
            <a:r>
              <a:rPr lang="pl-PL" sz="2400" dirty="0" smtClean="0"/>
              <a:t>Wiek dziecka, w którym zaczęło ono samodzielnie chodzić, nie pozwala przewidzieć rozwoju w innych obszarach.</a:t>
            </a:r>
            <a:endParaRPr lang="pl-PL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pl-PL" sz="3600" dirty="0" smtClean="0"/>
              <a:t>Kamienie milowe w rozwoju dziecka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428736"/>
            <a:ext cx="8858280" cy="521497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    </a:t>
            </a:r>
            <a:r>
              <a:rPr lang="pl-PL" sz="2800" dirty="0" smtClean="0"/>
              <a:t>Kamienie milowe w rozwoju dziecka to określone umiejętności zdobywane w przewidywalnej kolejności w określonym czasie, odzwierciedlające interakcje rozwijającego się układu nerwowego dziecka ze środowiskiem. </a:t>
            </a:r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r>
              <a:rPr lang="pl-PL" sz="2800" dirty="0" smtClean="0"/>
              <a:t>    Umiejętności te można pogrupować w następujące obszary:</a:t>
            </a:r>
          </a:p>
          <a:p>
            <a:r>
              <a:rPr lang="pl-PL" sz="2800" dirty="0" smtClean="0">
                <a:solidFill>
                  <a:srgbClr val="0070C0"/>
                </a:solidFill>
              </a:rPr>
              <a:t> duża motoryka,</a:t>
            </a:r>
          </a:p>
          <a:p>
            <a:r>
              <a:rPr lang="pl-PL" sz="2800" dirty="0" smtClean="0">
                <a:solidFill>
                  <a:srgbClr val="0070C0"/>
                </a:solidFill>
              </a:rPr>
              <a:t>mała motoryka (obejmująca samoobsługę),</a:t>
            </a:r>
          </a:p>
          <a:p>
            <a:r>
              <a:rPr lang="pl-PL" sz="2800" dirty="0" smtClean="0">
                <a:solidFill>
                  <a:srgbClr val="0070C0"/>
                </a:solidFill>
              </a:rPr>
              <a:t> komunikacja (mowa, język, komunikacja niewerbalna),   </a:t>
            </a:r>
          </a:p>
          <a:p>
            <a:r>
              <a:rPr lang="pl-PL" sz="2800" dirty="0" smtClean="0">
                <a:solidFill>
                  <a:srgbClr val="0070C0"/>
                </a:solidFill>
              </a:rPr>
              <a:t>funkcja poznawcza, </a:t>
            </a:r>
          </a:p>
          <a:p>
            <a:r>
              <a:rPr lang="pl-PL" sz="2800" dirty="0" smtClean="0">
                <a:solidFill>
                  <a:srgbClr val="0070C0"/>
                </a:solidFill>
              </a:rPr>
              <a:t>funkcja społeczno-emocjonalna</a:t>
            </a:r>
            <a:r>
              <a:rPr lang="pl-PL" dirty="0" smtClean="0">
                <a:solidFill>
                  <a:srgbClr val="0070C0"/>
                </a:solidFill>
              </a:rPr>
              <a:t>.  </a:t>
            </a:r>
            <a:endParaRPr lang="pl-PL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3600" dirty="0" smtClean="0"/>
              <a:t>Tory rozwojowe-osiemnaście miesięcy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500702"/>
          </a:xfrm>
        </p:spPr>
        <p:txBody>
          <a:bodyPr>
            <a:noAutofit/>
          </a:bodyPr>
          <a:lstStyle/>
          <a:p>
            <a:r>
              <a:rPr lang="pl-PL" sz="2400" dirty="0" smtClean="0"/>
              <a:t>Małe dziecko jest zafascynowane badaniem nowych obszarów, ale jednocześnie odczuwa zwiększony lęk separacyjny w sytuacjach, które uprzednio akceptowało.</a:t>
            </a:r>
          </a:p>
          <a:p>
            <a:r>
              <a:rPr lang="pl-PL" sz="2400" dirty="0" smtClean="0"/>
              <a:t> Przytula się do opiekunów, aby poczuć większą determinację do samodzielnego robienia niektórych rzeczy.</a:t>
            </a:r>
          </a:p>
          <a:p>
            <a:r>
              <a:rPr lang="pl-PL" sz="2400" dirty="0" smtClean="0"/>
              <a:t> W 2. roku życia dzieci zaczynają proste zabawy z udawaniem- najpierw skierowane na siebie, a następnie w kierunku lalki lub pluszowej zabawki.</a:t>
            </a:r>
          </a:p>
          <a:p>
            <a:r>
              <a:rPr lang="pl-PL" sz="2400" dirty="0" smtClean="0"/>
              <a:t> </a:t>
            </a:r>
            <a:r>
              <a:rPr lang="pl-PL" sz="2400" dirty="0" smtClean="0">
                <a:solidFill>
                  <a:srgbClr val="002060"/>
                </a:solidFill>
              </a:rPr>
              <a:t>Napady złości wynikają z szybkiego rozwoju dużej motoryki oraz biernego rozwoju języka (słuchania i rozumienia) przy jeszcze ograniczonych możliwościach pełnej komunikacji ekspresyjnej, </a:t>
            </a:r>
            <a:r>
              <a:rPr lang="pl-PL" sz="2400" dirty="0" smtClean="0"/>
              <a:t>zręczności ruchowej, uwagi, opóźnienia nagrody (gratyfikacji) i współpracy z kolegami.</a:t>
            </a:r>
            <a:endParaRPr lang="pl-PL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Tory rozwojowe –dwa lata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600" dirty="0" smtClean="0">
                <a:solidFill>
                  <a:srgbClr val="002060"/>
                </a:solidFill>
              </a:rPr>
              <a:t>Przejście z okresu niemowlęctwa do dzieciństwa charakteryzuje się znacznym rozwojem poznawczym i mowy. </a:t>
            </a:r>
          </a:p>
          <a:p>
            <a:r>
              <a:rPr lang="pl-PL" sz="2600" dirty="0" smtClean="0"/>
              <a:t>Dzieci &gt;30. miesiąca życia prowadzą symboliczne zabawy z udawaniem, przydzielając wymyślone właściwości przedmiotom i wykorzystując zabawkowe figurki do imitacji własnych działań. </a:t>
            </a:r>
          </a:p>
          <a:p>
            <a:r>
              <a:rPr lang="pl-PL" sz="2600" dirty="0" smtClean="0"/>
              <a:t>Na 2. rok życia przypada też szczytowy czas napadów złości, agresji i nieposłuszeństwa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r>
              <a:rPr lang="pl-PL" sz="3600" dirty="0" smtClean="0"/>
              <a:t>Tory rozwojowe- 3 lata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28670"/>
            <a:ext cx="8686800" cy="5197493"/>
          </a:xfrm>
        </p:spPr>
        <p:txBody>
          <a:bodyPr>
            <a:noAutofit/>
          </a:bodyPr>
          <a:lstStyle/>
          <a:p>
            <a:r>
              <a:rPr lang="pl-PL" sz="2400" dirty="0" smtClean="0"/>
              <a:t>W tym wieku najważniejszym celem jest uczenie się wspólnej zabawy.</a:t>
            </a:r>
          </a:p>
          <a:p>
            <a:r>
              <a:rPr lang="pl-PL" sz="2400" dirty="0" smtClean="0"/>
              <a:t>Niezwykle ważne jest przebywanie w grupie. </a:t>
            </a:r>
          </a:p>
          <a:p>
            <a:r>
              <a:rPr lang="pl-PL" sz="2400" dirty="0" smtClean="0"/>
              <a:t>Przedszkolak czuje skruchę i może próbować rekompensaty (myśli o tym, co mógłby zrobić, aby zrekompensować złe zachowanie).</a:t>
            </a:r>
          </a:p>
          <a:p>
            <a:r>
              <a:rPr lang="pl-PL" sz="2400" dirty="0" smtClean="0">
                <a:solidFill>
                  <a:srgbClr val="002060"/>
                </a:solidFill>
              </a:rPr>
              <a:t>Opisuje emocje i wywołujące je sytuacje.</a:t>
            </a:r>
          </a:p>
          <a:p>
            <a:r>
              <a:rPr lang="pl-PL" sz="2400" dirty="0" smtClean="0"/>
              <a:t> Zabawy wyobrażeniowe umożliwiają rozwój społeczno-emocjonalny i poznawczy (ekspresja negatywnych uczuć, spełnianie życzeń, przetwarzanie/ przeżywanie codziennych zdarzeń). </a:t>
            </a:r>
          </a:p>
          <a:p>
            <a:r>
              <a:rPr lang="pl-PL" sz="2400" dirty="0" smtClean="0"/>
              <a:t>Pojawiają się lęki nocne i koszmary senne. </a:t>
            </a:r>
          </a:p>
          <a:p>
            <a:r>
              <a:rPr lang="pl-PL" sz="2400" dirty="0" smtClean="0">
                <a:solidFill>
                  <a:srgbClr val="002060"/>
                </a:solidFill>
              </a:rPr>
              <a:t>Dziecko nie jest zdolne do kłamstwa; </a:t>
            </a:r>
          </a:p>
          <a:p>
            <a:r>
              <a:rPr lang="pl-PL" sz="2400" dirty="0" smtClean="0">
                <a:solidFill>
                  <a:srgbClr val="002060"/>
                </a:solidFill>
              </a:rPr>
              <a:t>Jego rzeczywistą percepcję odzwierciedla „niedokładne opowiadanie”.</a:t>
            </a:r>
            <a:endParaRPr lang="pl-PL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pl-PL" sz="3600" dirty="0" smtClean="0"/>
              <a:t>Tory rozwojowe- cztery lata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Autofit/>
          </a:bodyPr>
          <a:lstStyle/>
          <a:p>
            <a:r>
              <a:rPr lang="pl-PL" sz="2400" dirty="0" smtClean="0">
                <a:solidFill>
                  <a:srgbClr val="002060"/>
                </a:solidFill>
              </a:rPr>
              <a:t>Dziecko pyta o szczegółowe informacje dotyczące jego środowiska.</a:t>
            </a:r>
          </a:p>
          <a:p>
            <a:r>
              <a:rPr lang="pl-PL" sz="2400" dirty="0" smtClean="0"/>
              <a:t>Dziecko, które nie ma przyjaciół z powodu nadmiernego wstydu lub zastraszania potrzebuje pomocy.</a:t>
            </a:r>
          </a:p>
          <a:p>
            <a:r>
              <a:rPr lang="pl-PL" sz="2400" dirty="0" smtClean="0"/>
              <a:t>Rówieśnicy rozpoznają, kiedy dziecko nie jest społecznie dostosowane.</a:t>
            </a:r>
          </a:p>
          <a:p>
            <a:r>
              <a:rPr lang="pl-PL" sz="2400" dirty="0" smtClean="0"/>
              <a:t> Pomiędzy 4. a 6. rokiem życia zwiększa się kontrola emocjonalna nad złością i agresją. Dziecko uczy się rozwiązywać konflikty poprzez działania asertywne, szanując prawa rówieśników. </a:t>
            </a:r>
          </a:p>
          <a:p>
            <a:r>
              <a:rPr lang="pl-PL" sz="2400" dirty="0" smtClean="0"/>
              <a:t>Okazuje silne przywiązanie do opiekuna przeciwnej płci.</a:t>
            </a:r>
          </a:p>
          <a:p>
            <a:r>
              <a:rPr lang="pl-PL" sz="2400" dirty="0" smtClean="0"/>
              <a:t>U dziewczynek i chłopców pojawiają się zachowania swoiste- chłopcy preferują zespołowe gry fizyczne, dziewczynki chętnie odgrywają scenki.</a:t>
            </a:r>
            <a:endParaRPr lang="pl-PL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pl-PL" sz="3600" dirty="0" smtClean="0"/>
              <a:t>Tory rozwojowe- pięć lat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r>
              <a:rPr lang="pl-PL" sz="2400" dirty="0" smtClean="0"/>
              <a:t>Gotowość szkolna obejmuje wykształcone kompetencje społeczno-emocjonalne (pewność siebie, samokontrola, komunikacja i współpraca), motywację do uczenia (ciekawość) i umiejętności intelektualne.</a:t>
            </a:r>
          </a:p>
          <a:p>
            <a:r>
              <a:rPr lang="pl-PL" sz="2400" dirty="0" smtClean="0"/>
              <a:t> </a:t>
            </a:r>
            <a:r>
              <a:rPr lang="pl-PL" sz="2400" dirty="0" smtClean="0">
                <a:solidFill>
                  <a:srgbClr val="002060"/>
                </a:solidFill>
              </a:rPr>
              <a:t>Pomiędzy 4. a 6. rokiem życia dziecko staje się zdolne do wymiany zdań w rozmowie, słuchania opinii innych i właściwego odpowiadania.</a:t>
            </a:r>
          </a:p>
          <a:p>
            <a:r>
              <a:rPr lang="pl-PL" sz="2400" dirty="0" smtClean="0"/>
              <a:t> Dźwięków i nazw liter uczy się w 7. roku życia.  </a:t>
            </a:r>
          </a:p>
          <a:p>
            <a:r>
              <a:rPr lang="pl-PL" sz="2400" dirty="0" smtClean="0"/>
              <a:t>Lewo- lub praworęczność ustala się w 9. roku życia</a:t>
            </a:r>
            <a:endParaRPr lang="pl-PL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543956" cy="796908"/>
          </a:xfrm>
        </p:spPr>
        <p:txBody>
          <a:bodyPr>
            <a:normAutofit/>
          </a:bodyPr>
          <a:lstStyle/>
          <a:p>
            <a:pPr algn="l"/>
            <a:r>
              <a:rPr lang="pl-PL" sz="3600" b="1" dirty="0" smtClean="0"/>
              <a:t>Bibliografia: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1071546"/>
            <a:ext cx="8643998" cy="4983179"/>
          </a:xfrm>
        </p:spPr>
        <p:txBody>
          <a:bodyPr>
            <a:normAutofit/>
          </a:bodyPr>
          <a:lstStyle/>
          <a:p>
            <a:r>
              <a:rPr lang="pl-PL" sz="2400" dirty="0" smtClean="0">
                <a:hlinkClick r:id="rId3"/>
              </a:rPr>
              <a:t>www.logopedia.net.pl</a:t>
            </a:r>
            <a:endParaRPr lang="pl-PL" sz="2400" dirty="0" smtClean="0"/>
          </a:p>
          <a:p>
            <a:r>
              <a:rPr lang="pl-PL" sz="2400" dirty="0" smtClean="0"/>
              <a:t>www.google=mowa+logopedia</a:t>
            </a:r>
          </a:p>
          <a:p>
            <a:r>
              <a:rPr lang="pl-PL" sz="2400" dirty="0" smtClean="0"/>
              <a:t>pediatria.mp.pl › Rozwój dziecka › Rozwój fizyczny dziecka</a:t>
            </a:r>
          </a:p>
          <a:p>
            <a:r>
              <a:rPr lang="pl-PL" sz="2400" dirty="0" smtClean="0"/>
              <a:t>pl.wikipedi.org/</a:t>
            </a:r>
            <a:r>
              <a:rPr lang="pl-PL" sz="2400" dirty="0" err="1" smtClean="0"/>
              <a:t>wiki</a:t>
            </a:r>
            <a:r>
              <a:rPr lang="pl-PL" sz="2400" dirty="0" smtClean="0"/>
              <a:t>/Nerwy czaszkowe</a:t>
            </a:r>
          </a:p>
          <a:p>
            <a:r>
              <a:rPr lang="pl-PL" sz="2400" dirty="0" smtClean="0">
                <a:hlinkClick r:id="rId4"/>
              </a:rPr>
              <a:t>www.logopeda.info/.../kamienie-milowe-rozwoju-mowy-dziecka</a:t>
            </a:r>
            <a:endParaRPr lang="pl-PL" sz="2400" dirty="0" smtClean="0"/>
          </a:p>
          <a:p>
            <a:r>
              <a:rPr lang="pl-PL" sz="2400" dirty="0" smtClean="0"/>
              <a:t>Metody wizualizacji mózgu Pdf</a:t>
            </a:r>
          </a:p>
          <a:p>
            <a:r>
              <a:rPr lang="pl-PL" sz="2400" dirty="0" smtClean="0"/>
              <a:t>G. Demelowa, Elementy logopedii, WSiP, Warszawa 1979.</a:t>
            </a:r>
          </a:p>
          <a:p>
            <a:r>
              <a:rPr lang="pl-PL" sz="2400" dirty="0" smtClean="0"/>
              <a:t>A. Jurkowski, Ontogeneza mowy i myślenia, WSiP, Warszawa1986.</a:t>
            </a:r>
          </a:p>
          <a:p>
            <a:r>
              <a:rPr lang="pl-PL" sz="2400" dirty="0" smtClean="0"/>
              <a:t>T. Gałkowski, E. Szeląg, G. Jastrzębowska </a:t>
            </a:r>
            <a:r>
              <a:rPr lang="pl-PL" sz="2400" smtClean="0"/>
              <a:t>(red.), </a:t>
            </a:r>
            <a:r>
              <a:rPr lang="pl-PL" sz="2400" dirty="0" smtClean="0"/>
              <a:t>Podstawy neuropsychologii, Wydawnictwo </a:t>
            </a:r>
            <a:r>
              <a:rPr lang="pl-PL" sz="2400" smtClean="0"/>
              <a:t>Uniwersytetu Opolskiego, Opole2005.</a:t>
            </a:r>
            <a:endParaRPr lang="pl-PL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500066"/>
          </a:xfrm>
        </p:spPr>
        <p:txBody>
          <a:bodyPr>
            <a:noAutofit/>
          </a:bodyPr>
          <a:lstStyle/>
          <a:p>
            <a:r>
              <a:rPr lang="pl-PL" sz="3600" dirty="0" smtClean="0"/>
              <a:t>Rozwój noworodka </a:t>
            </a:r>
            <a:br>
              <a:rPr lang="pl-PL" sz="3600" dirty="0" smtClean="0"/>
            </a:b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Autofit/>
          </a:bodyPr>
          <a:lstStyle/>
          <a:p>
            <a:r>
              <a:rPr lang="pl-PL" sz="2400" dirty="0" smtClean="0"/>
              <a:t>dodatni odruch Moro, </a:t>
            </a:r>
          </a:p>
          <a:p>
            <a:r>
              <a:rPr lang="pl-PL" sz="2400" dirty="0" smtClean="0"/>
              <a:t>odruch podparcia,</a:t>
            </a:r>
          </a:p>
          <a:p>
            <a:r>
              <a:rPr lang="pl-PL" sz="2400" dirty="0" smtClean="0"/>
              <a:t>zgięciowa pozycja ciała,</a:t>
            </a:r>
          </a:p>
          <a:p>
            <a:r>
              <a:rPr lang="pl-PL" sz="2400" dirty="0" smtClean="0"/>
              <a:t>odruch chwytny,</a:t>
            </a:r>
            <a:endParaRPr lang="pl-PL" sz="2400" baseline="30000" dirty="0" smtClean="0"/>
          </a:p>
          <a:p>
            <a:r>
              <a:rPr lang="pl-PL" sz="2400" dirty="0" smtClean="0"/>
              <a:t>odruchy szukania i ssania,</a:t>
            </a:r>
          </a:p>
          <a:p>
            <a:r>
              <a:rPr lang="pl-PL" sz="2400" dirty="0" smtClean="0">
                <a:solidFill>
                  <a:srgbClr val="002060"/>
                </a:solidFill>
              </a:rPr>
              <a:t>zwraca się w stronę dźwięku,</a:t>
            </a:r>
          </a:p>
          <a:p>
            <a:r>
              <a:rPr lang="pl-PL" sz="2400" dirty="0" smtClean="0"/>
              <a:t>uśmiecha się w odpowiedzi na głos,</a:t>
            </a:r>
          </a:p>
          <a:p>
            <a:r>
              <a:rPr lang="pl-PL" sz="2400" dirty="0" smtClean="0">
                <a:solidFill>
                  <a:srgbClr val="002060"/>
                </a:solidFill>
              </a:rPr>
              <a:t>różne okrzyki,</a:t>
            </a:r>
          </a:p>
          <a:p>
            <a:r>
              <a:rPr lang="pl-PL" sz="2400" baseline="30000" dirty="0" smtClean="0"/>
              <a:t> </a:t>
            </a:r>
            <a:r>
              <a:rPr lang="pl-PL" sz="2400" dirty="0" smtClean="0"/>
              <a:t>ogniskuje wzrok w odległości ok. 25 cm,</a:t>
            </a:r>
            <a:endParaRPr lang="pl-PL" sz="2400" baseline="30000" dirty="0" smtClean="0"/>
          </a:p>
          <a:p>
            <a:r>
              <a:rPr lang="pl-PL" sz="2400" dirty="0" smtClean="0"/>
              <a:t>odwraca się w kierunku bodźców wzrokowych,</a:t>
            </a:r>
          </a:p>
          <a:p>
            <a:r>
              <a:rPr lang="pl-PL" sz="2400" dirty="0" smtClean="0"/>
              <a:t>preferuje twarz ludzką (oczy), obiekty kontrastowe, kolorowe, </a:t>
            </a:r>
          </a:p>
          <a:p>
            <a:r>
              <a:rPr lang="pl-PL" sz="2400" dirty="0" smtClean="0">
                <a:solidFill>
                  <a:srgbClr val="002060"/>
                </a:solidFill>
              </a:rPr>
              <a:t>preferuje wysoki głos,</a:t>
            </a:r>
            <a:r>
              <a:rPr lang="pl-PL" sz="2400" baseline="30000" dirty="0" smtClean="0">
                <a:solidFill>
                  <a:srgbClr val="002060"/>
                </a:solidFill>
              </a:rPr>
              <a:t> </a:t>
            </a:r>
            <a:r>
              <a:rPr lang="pl-PL" sz="24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pl-PL" sz="2400" dirty="0" smtClean="0"/>
              <a:t>płacze, kiedy płacze inne niemowlę (empatia).</a:t>
            </a:r>
            <a:endParaRPr lang="pl-PL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Rozwój 2 miesięcznego dziecka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unosi głowę do 45° w leżeniu na brzuchu,</a:t>
            </a:r>
            <a:endParaRPr lang="pl-PL" sz="2400" baseline="30000" dirty="0" smtClean="0"/>
          </a:p>
          <a:p>
            <a:r>
              <a:rPr lang="pl-PL" sz="2400" dirty="0" smtClean="0"/>
              <a:t>trzyma włożoną do ręki grzechotkę,</a:t>
            </a:r>
            <a:endParaRPr lang="pl-PL" sz="2400" baseline="30000" dirty="0" smtClean="0"/>
          </a:p>
          <a:p>
            <a:r>
              <a:rPr lang="pl-PL" sz="2400" dirty="0" smtClean="0">
                <a:solidFill>
                  <a:srgbClr val="002060"/>
                </a:solidFill>
              </a:rPr>
              <a:t>nieartykułowane, gardłowe dźwięki,</a:t>
            </a:r>
            <a:endParaRPr lang="pl-PL" sz="2400" baseline="30000" dirty="0" smtClean="0">
              <a:solidFill>
                <a:srgbClr val="002060"/>
              </a:solidFill>
            </a:endParaRPr>
          </a:p>
          <a:p>
            <a:r>
              <a:rPr lang="pl-PL" sz="2400" dirty="0" smtClean="0"/>
              <a:t>wodzi wzrokiem w poziomie,</a:t>
            </a:r>
            <a:endParaRPr lang="pl-PL" sz="2400" baseline="30000" dirty="0" smtClean="0"/>
          </a:p>
          <a:p>
            <a:r>
              <a:rPr lang="pl-PL" sz="2400" dirty="0" smtClean="0"/>
              <a:t>dłuższe okresy czuwania w ciągu dnia.</a:t>
            </a:r>
            <a:endParaRPr lang="pl-PL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pl-PL" sz="3600" dirty="0" smtClean="0"/>
              <a:t>Rozwój 4 miesięcznego dziecka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5311781"/>
          </a:xfrm>
        </p:spPr>
        <p:txBody>
          <a:bodyPr>
            <a:noAutofit/>
          </a:bodyPr>
          <a:lstStyle/>
          <a:p>
            <a:r>
              <a:rPr lang="pl-PL" sz="2200" dirty="0" smtClean="0"/>
              <a:t>odruch toniczny szyjny asymetryczny,</a:t>
            </a:r>
            <a:endParaRPr lang="pl-PL" sz="2200" baseline="30000" dirty="0" smtClean="0"/>
          </a:p>
          <a:p>
            <a:r>
              <a:rPr lang="pl-PL" sz="2200" dirty="0" smtClean="0"/>
              <a:t>unosi klatkę piersiową w leżeniu na brzuchu,</a:t>
            </a:r>
            <a:endParaRPr lang="pl-PL" sz="2200" baseline="30000" dirty="0" smtClean="0"/>
          </a:p>
          <a:p>
            <a:r>
              <a:rPr lang="pl-PL" sz="2200" dirty="0" smtClean="0"/>
              <a:t>składa dłonie w linii pośrodkowej ciała,</a:t>
            </a:r>
            <a:endParaRPr lang="pl-PL" sz="2200" baseline="30000" dirty="0" smtClean="0"/>
          </a:p>
          <a:p>
            <a:r>
              <a:rPr lang="pl-PL" sz="2200" dirty="0" smtClean="0"/>
              <a:t>leżąc na wznak, wyciąga proste ramiona w kierunku grzechotki,</a:t>
            </a:r>
            <a:endParaRPr lang="pl-PL" sz="2200" baseline="30000" dirty="0" smtClean="0"/>
          </a:p>
          <a:p>
            <a:r>
              <a:rPr lang="pl-PL" sz="2200" dirty="0" smtClean="0"/>
              <a:t>sięga po grzechotkę, chwyta ją i trzyma,</a:t>
            </a:r>
            <a:endParaRPr lang="pl-PL" sz="2200" baseline="30000" dirty="0" smtClean="0"/>
          </a:p>
          <a:p>
            <a:r>
              <a:rPr lang="pl-PL" sz="2200" dirty="0" smtClean="0"/>
              <a:t>grucha</a:t>
            </a:r>
            <a:endParaRPr lang="pl-PL" sz="2200" baseline="30000" dirty="0" smtClean="0"/>
          </a:p>
          <a:p>
            <a:r>
              <a:rPr lang="pl-PL" sz="2200" dirty="0" smtClean="0"/>
              <a:t>ogląda dłonie,</a:t>
            </a:r>
          </a:p>
          <a:p>
            <a:r>
              <a:rPr lang="pl-PL" sz="2200" dirty="0" smtClean="0"/>
              <a:t>bada otoczenie, rozglądając się wokoło,</a:t>
            </a:r>
          </a:p>
          <a:p>
            <a:r>
              <a:rPr lang="pl-PL" sz="2200" dirty="0" smtClean="0"/>
              <a:t>przewiduje czynności wykonywane o stałej porze,</a:t>
            </a:r>
          </a:p>
          <a:p>
            <a:r>
              <a:rPr lang="pl-PL" sz="2200" dirty="0" smtClean="0"/>
              <a:t>rozgląda się w poszukiwaniu opiekuna,</a:t>
            </a:r>
            <a:endParaRPr lang="pl-PL" sz="2200" baseline="30000" dirty="0" smtClean="0"/>
          </a:p>
          <a:p>
            <a:r>
              <a:rPr lang="pl-PL" sz="2200" dirty="0" smtClean="0">
                <a:solidFill>
                  <a:srgbClr val="002060"/>
                </a:solidFill>
              </a:rPr>
              <a:t>uspakaja się, gdy się do niego mówi lub bierze na ręce, gdy ssie lub patrzy,</a:t>
            </a:r>
          </a:p>
          <a:p>
            <a:r>
              <a:rPr lang="pl-PL" sz="2200" dirty="0" smtClean="0"/>
              <a:t>cieszy się z kontaktu wzrokowego,</a:t>
            </a:r>
          </a:p>
          <a:p>
            <a:r>
              <a:rPr lang="pl-PL" sz="2200" dirty="0" smtClean="0"/>
              <a:t>na twarzy wyraża radość, złość, smutek, niepokój, zaskoczenie,</a:t>
            </a:r>
          </a:p>
          <a:p>
            <a:r>
              <a:rPr lang="pl-PL" sz="2200" dirty="0" smtClean="0"/>
              <a:t>samo uspakaja się przed snem.</a:t>
            </a:r>
            <a:endParaRPr lang="pl-PL"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Autofit/>
          </a:bodyPr>
          <a:lstStyle/>
          <a:p>
            <a:r>
              <a:rPr lang="pl-PL" sz="3600" dirty="0" smtClean="0"/>
              <a:t>Rozwój dziecka 6 miesięcznego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642918"/>
            <a:ext cx="8229600" cy="5268931"/>
          </a:xfrm>
        </p:spPr>
        <p:txBody>
          <a:bodyPr>
            <a:noAutofit/>
          </a:bodyPr>
          <a:lstStyle/>
          <a:p>
            <a:r>
              <a:rPr lang="pl-PL" sz="2200" dirty="0" smtClean="0"/>
              <a:t>zanik prymitywnych odruchów,</a:t>
            </a:r>
          </a:p>
          <a:p>
            <a:r>
              <a:rPr lang="pl-PL" sz="2200" dirty="0" smtClean="0"/>
              <a:t>podciąga się do siadu i siedzi z podparciem,</a:t>
            </a:r>
            <a:endParaRPr lang="pl-PL" sz="2200" baseline="30000" dirty="0" smtClean="0"/>
          </a:p>
          <a:p>
            <a:r>
              <a:rPr lang="pl-PL" sz="2200" dirty="0" smtClean="0"/>
              <a:t>potrząsa grzechotką,</a:t>
            </a:r>
          </a:p>
          <a:p>
            <a:r>
              <a:rPr lang="pl-PL" sz="2200" dirty="0" smtClean="0"/>
              <a:t>trzyma klocek pomiędzy dłońmi, trzyma jeden klocek w każdej ręce, chwyt łokciowo-dłoniowy (nakładkowy, 4. i 5. palec), chwyt promieniowo-dłoniowy (2. i 3. palec),</a:t>
            </a:r>
            <a:r>
              <a:rPr lang="pl-PL" sz="2200" baseline="30000" dirty="0" smtClean="0"/>
              <a:t> </a:t>
            </a:r>
          </a:p>
          <a:p>
            <a:r>
              <a:rPr lang="pl-PL" sz="2200" dirty="0" smtClean="0">
                <a:solidFill>
                  <a:srgbClr val="002060"/>
                </a:solidFill>
              </a:rPr>
              <a:t>patrzy w kierunku osoby, która mówi do dziecka, preferuje znajome osoby,</a:t>
            </a:r>
          </a:p>
          <a:p>
            <a:r>
              <a:rPr lang="pl-PL" sz="2200" dirty="0" smtClean="0">
                <a:solidFill>
                  <a:srgbClr val="002060"/>
                </a:solidFill>
              </a:rPr>
              <a:t>wydaje dźwięki w odpowiedzi, śmieje się,</a:t>
            </a:r>
            <a:endParaRPr lang="pl-PL" sz="2200" baseline="30000" dirty="0" smtClean="0">
              <a:solidFill>
                <a:srgbClr val="002060"/>
              </a:solidFill>
            </a:endParaRPr>
          </a:p>
          <a:p>
            <a:r>
              <a:rPr lang="pl-PL" sz="2200" dirty="0" smtClean="0"/>
              <a:t>uderza przedmiotami o siebie i szuka upuszczonego przedmiotu,</a:t>
            </a:r>
          </a:p>
          <a:p>
            <a:r>
              <a:rPr lang="pl-PL" sz="2200" dirty="0" smtClean="0"/>
              <a:t>rozwiązuje problemy metodą prób i błędów,</a:t>
            </a:r>
          </a:p>
          <a:p>
            <a:r>
              <a:rPr lang="pl-PL" sz="2200" dirty="0" smtClean="0"/>
              <a:t>przewidywalny schemat działania,</a:t>
            </a:r>
          </a:p>
          <a:p>
            <a:r>
              <a:rPr lang="pl-PL" sz="2200" dirty="0" smtClean="0"/>
              <a:t>uśmiecha się w celu zainicjowania kontaktu i odpowiedzi</a:t>
            </a:r>
          </a:p>
          <a:p>
            <a:r>
              <a:rPr lang="pl-PL" sz="2200" dirty="0" smtClean="0"/>
              <a:t>interakcja z drugą osobą poprzez wyraz twarzy i kontakt wzrokowy; podziela radość (radosny wygląd),</a:t>
            </a:r>
          </a:p>
          <a:p>
            <a:r>
              <a:rPr lang="pl-PL" sz="2200" dirty="0" smtClean="0"/>
              <a:t>wykazuje zainteresowanie innymi niemowlętami (empatia) .</a:t>
            </a:r>
            <a:endParaRPr lang="pl-PL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/>
          </a:bodyPr>
          <a:lstStyle/>
          <a:p>
            <a:r>
              <a:rPr lang="pl-PL" sz="3600" dirty="0" smtClean="0"/>
              <a:t>Rozwój 9 miesięcznego dziecka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642918"/>
            <a:ext cx="8786842" cy="6215082"/>
          </a:xfrm>
        </p:spPr>
        <p:txBody>
          <a:bodyPr>
            <a:noAutofit/>
          </a:bodyPr>
          <a:lstStyle/>
          <a:p>
            <a:r>
              <a:rPr lang="pl-PL" sz="2400" dirty="0" smtClean="0"/>
              <a:t>obecne odruchy posturalne,</a:t>
            </a:r>
          </a:p>
          <a:p>
            <a:r>
              <a:rPr lang="pl-PL" sz="2400" dirty="0" smtClean="0"/>
              <a:t>przekręca się w obie strony,</a:t>
            </a:r>
          </a:p>
          <a:p>
            <a:r>
              <a:rPr lang="pl-PL" sz="2400" dirty="0" smtClean="0"/>
              <a:t>siedzi stabilnie,</a:t>
            </a:r>
            <a:endParaRPr lang="pl-PL" sz="2400" baseline="30000" dirty="0" smtClean="0"/>
          </a:p>
          <a:p>
            <a:r>
              <a:rPr lang="pl-PL" sz="2400" dirty="0" smtClean="0"/>
              <a:t>przenosi obiekty, </a:t>
            </a:r>
          </a:p>
          <a:p>
            <a:pPr>
              <a:lnSpc>
                <a:spcPct val="120000"/>
              </a:lnSpc>
            </a:pPr>
            <a:r>
              <a:rPr lang="pl-PL" sz="2400" dirty="0" smtClean="0"/>
              <a:t>chwyt promieniowo-palcowy (kciuk z 2. i 3. palcem, bez udziału dłoni), dotyka płatka śniadaniowego, chwyt zagarniający (2. i 3. palec zaginają się, zagarniając przedmiot do dłoni),</a:t>
            </a:r>
            <a:endParaRPr lang="pl-PL" sz="2400" baseline="30000" dirty="0" smtClean="0"/>
          </a:p>
          <a:p>
            <a:r>
              <a:rPr lang="pl-PL" sz="2400" dirty="0" smtClean="0">
                <a:solidFill>
                  <a:srgbClr val="002060"/>
                </a:solidFill>
              </a:rPr>
              <a:t>patrzy na znane przedmioty po ich nazwaniu, </a:t>
            </a:r>
          </a:p>
          <a:p>
            <a:r>
              <a:rPr lang="pl-PL" sz="2400" dirty="0" smtClean="0">
                <a:solidFill>
                  <a:srgbClr val="002060"/>
                </a:solidFill>
              </a:rPr>
              <a:t>zatrzymuje działanie, gdy usłyszy „nie”,</a:t>
            </a:r>
          </a:p>
          <a:p>
            <a:r>
              <a:rPr lang="pl-PL" sz="2400" dirty="0" smtClean="0">
                <a:solidFill>
                  <a:srgbClr val="002060"/>
                </a:solidFill>
              </a:rPr>
              <a:t>wydaje dźwięki w celu zwrócenia na siebie uwagi,</a:t>
            </a:r>
          </a:p>
          <a:p>
            <a:r>
              <a:rPr lang="pl-PL" sz="2400" dirty="0" smtClean="0"/>
              <a:t>bada twarz opiekuna,</a:t>
            </a:r>
          </a:p>
          <a:p>
            <a:r>
              <a:rPr lang="pl-PL" sz="2400" dirty="0" smtClean="0"/>
              <a:t>szuka ukrytej zabawki,</a:t>
            </a:r>
            <a:endParaRPr lang="pl-PL" sz="2400" baseline="30000" dirty="0" smtClean="0"/>
          </a:p>
          <a:p>
            <a:r>
              <a:rPr lang="pl-PL" sz="2400" dirty="0" smtClean="0"/>
              <a:t>dobrze rozwinięte przywiązanie do opiekuna.</a:t>
            </a:r>
            <a:endParaRPr lang="pl-PL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>
            <a:normAutofit/>
          </a:bodyPr>
          <a:lstStyle/>
          <a:p>
            <a:r>
              <a:rPr lang="pl-PL" sz="3600" dirty="0" smtClean="0"/>
              <a:t>Rozwój dziecka 12 miesięcznego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571480"/>
            <a:ext cx="8929718" cy="5197493"/>
          </a:xfrm>
        </p:spPr>
        <p:txBody>
          <a:bodyPr>
            <a:noAutofit/>
          </a:bodyPr>
          <a:lstStyle/>
          <a:p>
            <a:r>
              <a:rPr lang="pl-PL" sz="2000" dirty="0" smtClean="0"/>
              <a:t>Siada</a:t>
            </a:r>
            <a:r>
              <a:rPr lang="pl-PL" sz="2000" baseline="30000" dirty="0" smtClean="0"/>
              <a:t> </a:t>
            </a:r>
            <a:r>
              <a:rPr lang="pl-PL" sz="2000" dirty="0" smtClean="0"/>
              <a:t> raczkuje,  podciąga się do pozycji stojącej, chodzi trzymane za jedną rękę,</a:t>
            </a:r>
            <a:endParaRPr lang="pl-PL" sz="2000" baseline="30000" dirty="0" smtClean="0"/>
          </a:p>
          <a:p>
            <a:r>
              <a:rPr lang="pl-PL" sz="2000" dirty="0" smtClean="0"/>
              <a:t>łapie toczącą się piłkę (chwyt pęsetowy),</a:t>
            </a:r>
          </a:p>
          <a:p>
            <a:r>
              <a:rPr lang="pl-PL" sz="2000" dirty="0" smtClean="0"/>
              <a:t>spontanicznie puszcza klocek do kubka, trzyma butelkę,</a:t>
            </a:r>
            <a:endParaRPr lang="pl-PL" sz="2000" baseline="30000" dirty="0" smtClean="0"/>
          </a:p>
          <a:p>
            <a:r>
              <a:rPr lang="pl-PL" sz="2000" dirty="0" smtClean="0">
                <a:solidFill>
                  <a:srgbClr val="002060"/>
                </a:solidFill>
              </a:rPr>
              <a:t>odwraca się wołane po imieniu, </a:t>
            </a:r>
          </a:p>
          <a:p>
            <a:r>
              <a:rPr lang="pl-PL" sz="2000" dirty="0" smtClean="0">
                <a:solidFill>
                  <a:srgbClr val="002060"/>
                </a:solidFill>
              </a:rPr>
              <a:t>rozumie rutynowe polecenia,</a:t>
            </a:r>
            <a:endParaRPr lang="pl-PL" sz="2000" baseline="30000" dirty="0" smtClean="0">
              <a:solidFill>
                <a:srgbClr val="002060"/>
              </a:solidFill>
            </a:endParaRPr>
          </a:p>
          <a:p>
            <a:r>
              <a:rPr lang="pl-PL" sz="2000" dirty="0" smtClean="0">
                <a:solidFill>
                  <a:srgbClr val="002060"/>
                </a:solidFill>
              </a:rPr>
              <a:t>celowo wokalizuje lub gestykuluje w celu kontroli zachowania (prośba: sięga, wskazuje, pokazuje do góry; odmowa: odpycha, odgina się).</a:t>
            </a:r>
          </a:p>
          <a:p>
            <a:r>
              <a:rPr lang="pl-PL" sz="2000" dirty="0" smtClean="0">
                <a:solidFill>
                  <a:srgbClr val="002060"/>
                </a:solidFill>
              </a:rPr>
              <a:t> nawiązuje relacje społeczne (przyciąganie uwagi: ruchy ramion i nóg; zabawa społeczna: naśladowanie klaskania; gest ilustrujący: pa-pa)</a:t>
            </a:r>
          </a:p>
          <a:p>
            <a:r>
              <a:rPr lang="pl-PL" sz="2000" baseline="30000" dirty="0" smtClean="0"/>
              <a:t> </a:t>
            </a:r>
            <a:r>
              <a:rPr lang="pl-PL" sz="2000" dirty="0" smtClean="0"/>
              <a:t>szuka przedmiotów ukrytych, gdy dziecko na nie nie patrzyło ,</a:t>
            </a:r>
          </a:p>
          <a:p>
            <a:r>
              <a:rPr lang="pl-PL" sz="2000" dirty="0" smtClean="0"/>
              <a:t>badanie metodą prób i błędów</a:t>
            </a:r>
            <a:br>
              <a:rPr lang="pl-PL" sz="2000" dirty="0" smtClean="0"/>
            </a:br>
            <a:r>
              <a:rPr lang="pl-PL" sz="2000" dirty="0" smtClean="0"/>
              <a:t>zabawki uczące „przyczyny i skutku” (naciska przycisk, aby zobaczyć coś pojawiającego się lub pociąga sznurek, aby usłyszeć dźwięk)</a:t>
            </a:r>
            <a:r>
              <a:rPr lang="pl-PL" sz="2000" baseline="30000" dirty="0" smtClean="0"/>
              <a:t>8</a:t>
            </a:r>
          </a:p>
          <a:p>
            <a:r>
              <a:rPr lang="pl-PL" sz="2000" dirty="0" smtClean="0"/>
              <a:t>naśladuje gesty typu kosi-kosi łapci</a:t>
            </a:r>
          </a:p>
          <a:p>
            <a:r>
              <a:rPr lang="pl-PL" sz="2000" dirty="0" smtClean="0"/>
              <a:t>zabawa w „a-kuku” (rozpoczyna przez nakrywanie głowy)</a:t>
            </a:r>
          </a:p>
          <a:p>
            <a:r>
              <a:rPr lang="pl-PL" sz="2000" dirty="0" smtClean="0"/>
              <a:t>daje przedmioty dzieciom (empatia)</a:t>
            </a:r>
          </a:p>
          <a:p>
            <a:r>
              <a:rPr lang="pl-PL" sz="2000" dirty="0" smtClean="0">
                <a:solidFill>
                  <a:srgbClr val="002060"/>
                </a:solidFill>
              </a:rPr>
              <a:t>wspólne pole uwagi: daje lub pokazuje przedmiot, wyciągając rękę w celu uzyskania komentarza na jego temat</a:t>
            </a:r>
            <a:endParaRPr lang="pl-PL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Roz</a:t>
            </a:r>
            <a:r>
              <a:rPr lang="pl-PL" sz="4000" dirty="0" smtClean="0"/>
              <a:t>wój dziecka 18 miesięcznego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928670"/>
            <a:ext cx="8643998" cy="5929330"/>
          </a:xfrm>
        </p:spPr>
        <p:txBody>
          <a:bodyPr>
            <a:noAutofit/>
          </a:bodyPr>
          <a:lstStyle/>
          <a:p>
            <a:r>
              <a:rPr lang="pl-PL" sz="1600" dirty="0" smtClean="0"/>
              <a:t>wstaje, samodzielnie chodzi (wąska podstawa chodu, chodzi stopa za stopą [pięta do palców]),</a:t>
            </a:r>
            <a:r>
              <a:rPr lang="pl-PL" sz="1600" baseline="30000" dirty="0" smtClean="0"/>
              <a:t>  </a:t>
            </a:r>
          </a:p>
          <a:p>
            <a:r>
              <a:rPr lang="pl-PL" sz="1600" dirty="0" smtClean="0"/>
              <a:t>wchodzi i schodzi ze schodów, trzymając się poręczy,</a:t>
            </a:r>
            <a:endParaRPr lang="pl-PL" sz="1600" baseline="30000" dirty="0" smtClean="0"/>
          </a:p>
          <a:p>
            <a:r>
              <a:rPr lang="pl-PL" sz="1600" dirty="0" smtClean="0"/>
              <a:t>wkłada klocki odpowiednich kształtów do otworów, ustawia dwa lub trzy klocki jeden na drugim,</a:t>
            </a:r>
          </a:p>
          <a:p>
            <a:r>
              <a:rPr lang="pl-PL" sz="1600" dirty="0" smtClean="0"/>
              <a:t>bazgrze: ołówek w zaciśniętej pięści,</a:t>
            </a:r>
          </a:p>
          <a:p>
            <a:r>
              <a:rPr lang="pl-PL" sz="1600" dirty="0" smtClean="0"/>
              <a:t>samo je (palcami),</a:t>
            </a:r>
          </a:p>
          <a:p>
            <a:r>
              <a:rPr lang="pl-PL" sz="1600" baseline="30000" dirty="0" smtClean="0"/>
              <a:t> </a:t>
            </a:r>
            <a:r>
              <a:rPr lang="pl-PL" sz="1600" dirty="0" smtClean="0"/>
              <a:t>wykonuje 1-stopniowe polecenia, </a:t>
            </a:r>
          </a:p>
          <a:p>
            <a:r>
              <a:rPr lang="pl-PL" sz="1600" dirty="0" smtClean="0">
                <a:solidFill>
                  <a:srgbClr val="002060"/>
                </a:solidFill>
              </a:rPr>
              <a:t>wskazuje sześć części ciała,</a:t>
            </a:r>
          </a:p>
          <a:p>
            <a:r>
              <a:rPr lang="pl-PL" sz="1600" dirty="0" smtClean="0">
                <a:solidFill>
                  <a:srgbClr val="002060"/>
                </a:solidFill>
              </a:rPr>
              <a:t>15 słów: nazwy, prośby połączone z gestami (podaje przedmiot, bierze rękę opiekuna, aby wysunąć w kierunku przedmiotu)</a:t>
            </a:r>
            <a:r>
              <a:rPr lang="pl-PL" sz="1600" dirty="0" smtClean="0"/>
              <a:t>,</a:t>
            </a:r>
            <a:endParaRPr lang="pl-PL" sz="1600" baseline="30000" dirty="0" smtClean="0"/>
          </a:p>
          <a:p>
            <a:r>
              <a:rPr lang="pl-PL" sz="1600" dirty="0" smtClean="0"/>
              <a:t>klaszcze z podekscytowania, ściska pluszowe zabawki (symbolicznie), potrząsa głową „nie” (odmowa),</a:t>
            </a:r>
          </a:p>
          <a:p>
            <a:r>
              <a:rPr lang="pl-PL" sz="1600" baseline="30000" dirty="0" smtClean="0"/>
              <a:t> </a:t>
            </a:r>
            <a:r>
              <a:rPr lang="pl-PL" sz="1600" dirty="0" smtClean="0"/>
              <a:t>w odpowiednim miejscu szuka przedmiotów ukrytych w momencie, gdy nie patrzyło,</a:t>
            </a:r>
            <a:endParaRPr lang="pl-PL" sz="1600" baseline="30000" dirty="0" smtClean="0"/>
          </a:p>
          <a:p>
            <a:r>
              <a:rPr lang="pl-PL" sz="1600" dirty="0" smtClean="0"/>
              <a:t>naśladuje stosowanie rzeczywistych rekwizytów (zamiata szczotką, uderza młotkiem),</a:t>
            </a:r>
          </a:p>
          <a:p>
            <a:r>
              <a:rPr lang="pl-PL" sz="1600" baseline="30000" dirty="0" smtClean="0"/>
              <a:t> </a:t>
            </a:r>
            <a:r>
              <a:rPr lang="pl-PL" sz="1600" dirty="0" smtClean="0"/>
              <a:t>używa przedmioty zgodnie z ich funkcją (szczotkuje włosy szczotką, pcha samochód zabawkę),</a:t>
            </a:r>
          </a:p>
          <a:p>
            <a:r>
              <a:rPr lang="pl-PL" sz="1600" baseline="30000" dirty="0" smtClean="0"/>
              <a:t> </a:t>
            </a:r>
            <a:r>
              <a:rPr lang="pl-PL" sz="1600" dirty="0" smtClean="0"/>
              <a:t>naśladuje rówieśników,</a:t>
            </a:r>
          </a:p>
          <a:p>
            <a:r>
              <a:rPr lang="pl-PL" sz="1600" dirty="0" smtClean="0"/>
              <a:t>wspólne pole uwagi: pokazuje na przedmioty, domagając się komentarza, </a:t>
            </a:r>
          </a:p>
          <a:p>
            <a:r>
              <a:rPr lang="pl-PL" sz="1600" dirty="0" smtClean="0"/>
              <a:t>szuka informacji,</a:t>
            </a:r>
          </a:p>
          <a:p>
            <a:r>
              <a:rPr lang="pl-PL" sz="1600" dirty="0" smtClean="0"/>
              <a:t>napady złości.</a:t>
            </a:r>
            <a:endParaRPr lang="pl-PL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524</Words>
  <PresentationFormat>Pokaz na ekranie (4:3)</PresentationFormat>
  <Paragraphs>240</Paragraphs>
  <Slides>25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6" baseType="lpstr">
      <vt:lpstr>Motyw pakietu Office</vt:lpstr>
      <vt:lpstr>Prezentację  przygotowała Violetta Głuszkowska- nauczyciel wspomagający  Część III  Kamienie milowe w rozwoju dziecka</vt:lpstr>
      <vt:lpstr>Kamienie milowe w rozwoju dziecka</vt:lpstr>
      <vt:lpstr>Rozwój noworodka  </vt:lpstr>
      <vt:lpstr>Rozwój 2 miesięcznego dziecka</vt:lpstr>
      <vt:lpstr>Rozwój 4 miesięcznego dziecka</vt:lpstr>
      <vt:lpstr>Rozwój dziecka 6 miesięcznego</vt:lpstr>
      <vt:lpstr>Rozwój 9 miesięcznego dziecka</vt:lpstr>
      <vt:lpstr>Rozwój dziecka 12 miesięcznego</vt:lpstr>
      <vt:lpstr>Rozwój dziecka 18 miesięcznego</vt:lpstr>
      <vt:lpstr>Rozwój dziecka 2-letniego</vt:lpstr>
      <vt:lpstr>Rozwój dziecka 36 miesięcznego</vt:lpstr>
      <vt:lpstr>Rozwój dziecka 4-letniego</vt:lpstr>
      <vt:lpstr>Rozwój dziecka 5-letniego</vt:lpstr>
      <vt:lpstr>Tory rozwojowe noworodka</vt:lpstr>
      <vt:lpstr>Tory rozwojowe- jeden do dwóch miesięcy</vt:lpstr>
      <vt:lpstr>Tory rozwojowe-trzy do czterech miesięcy</vt:lpstr>
      <vt:lpstr>Tory rozwojowe- sześć miesięcy</vt:lpstr>
      <vt:lpstr>Tory rozwojowe- dziewięć miesięcy</vt:lpstr>
      <vt:lpstr>Tory rozwojowe-dwanaście miesięcy</vt:lpstr>
      <vt:lpstr>Tory rozwojowe-osiemnaście miesięcy</vt:lpstr>
      <vt:lpstr>Tory rozwojowe –dwa lata</vt:lpstr>
      <vt:lpstr>Tory rozwojowe- 3 lata</vt:lpstr>
      <vt:lpstr>Tory rozwojowe- cztery lata</vt:lpstr>
      <vt:lpstr>Tory rozwojowe- pięć lat</vt:lpstr>
      <vt:lpstr>Bibliografia: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Prezentację  przygotowała Violetta Głuszkowska- nauczyciel wspomagający  Część III  Kamienie milowe w rozwoju dziecka</dc:title>
  <dc:creator>Janusz Głuszkowski</dc:creator>
  <cp:lastModifiedBy>Janusz Głuszkowski</cp:lastModifiedBy>
  <cp:revision>1</cp:revision>
  <dcterms:created xsi:type="dcterms:W3CDTF">2017-06-21T20:03:41Z</dcterms:created>
  <dcterms:modified xsi:type="dcterms:W3CDTF">2017-06-21T20:21:28Z</dcterms:modified>
</cp:coreProperties>
</file>