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72" r:id="rId2"/>
    <p:sldId id="278" r:id="rId3"/>
    <p:sldId id="267" r:id="rId4"/>
    <p:sldId id="274" r:id="rId5"/>
    <p:sldId id="261" r:id="rId6"/>
    <p:sldId id="264" r:id="rId7"/>
    <p:sldId id="266" r:id="rId8"/>
    <p:sldId id="263" r:id="rId9"/>
    <p:sldId id="262" r:id="rId10"/>
    <p:sldId id="275" r:id="rId11"/>
    <p:sldId id="276" r:id="rId12"/>
    <p:sldId id="258" r:id="rId13"/>
    <p:sldId id="259" r:id="rId14"/>
    <p:sldId id="268" r:id="rId15"/>
    <p:sldId id="269" r:id="rId16"/>
    <p:sldId id="270" r:id="rId17"/>
    <p:sldId id="277" r:id="rId18"/>
    <p:sldId id="271" r:id="rId19"/>
    <p:sldId id="279" r:id="rId20"/>
    <p:sldId id="273" r:id="rId21"/>
    <p:sldId id="280" r:id="rId2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2016-04-22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2016-04-22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2016-04-22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2016-04-22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2016-04-22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2016-04-22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2016-04-22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2016-04-22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2016-04-22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2016-04-22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2016-04-22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2016-04-22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500174"/>
            <a:ext cx="8401080" cy="4000528"/>
          </a:xfrm>
        </p:spPr>
        <p:txBody>
          <a:bodyPr>
            <a:normAutofit/>
          </a:bodyPr>
          <a:lstStyle/>
          <a:p>
            <a:r>
              <a:rPr lang="pl-PL" sz="3600" b="1" dirty="0" smtClean="0"/>
              <a:t>Na czym polega wsparcie edukacyjne dla studentów  z dysleksją i możliwości ich zmian?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sz="2800" dirty="0" smtClean="0"/>
              <a:t>Opracowanie: Violetta Głuszkowska</a:t>
            </a:r>
            <a:endParaRPr lang="pl-PL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rmAutofit/>
          </a:bodyPr>
          <a:lstStyle/>
          <a:p>
            <a:r>
              <a:rPr lang="pl-PL" sz="3600" b="1" dirty="0" smtClean="0"/>
              <a:t>Ciekawostki ze świata</a:t>
            </a:r>
            <a:endParaRPr lang="pl-PL" sz="36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71472" y="1142984"/>
            <a:ext cx="8229600" cy="5500726"/>
          </a:xfrm>
        </p:spPr>
        <p:txBody>
          <a:bodyPr>
            <a:normAutofit/>
          </a:bodyPr>
          <a:lstStyle/>
          <a:p>
            <a:r>
              <a:rPr lang="pl-PL" sz="2400" dirty="0" smtClean="0"/>
              <a:t>terapię pedagogiczną dla młodzieży i dorosłych prowadzi się w Wielkiej Brytanii, Norwegii, Danii i Kanadzie,</a:t>
            </a:r>
          </a:p>
          <a:p>
            <a:r>
              <a:rPr lang="pl-PL" sz="2400" dirty="0" smtClean="0"/>
              <a:t>dorosłe osoby z dysleksją mogą liczyć na pomoc Urzędu  ds. Zatrudnienia Ludzi Niepełnosprawnych, w którym mogą się zarejestrować jako osoby niepełnosprawne. Rejestracja taka nie jest obowiązkowa, ale może być przydatna w poszukiwaniu i otrzymaniu pracy. Urząd może pomóc w kontynuowaniu nauki i podnoszeniu kwalifikacji zawodowych.</a:t>
            </a:r>
          </a:p>
          <a:p>
            <a:r>
              <a:rPr lang="pl-PL" sz="2400" dirty="0" smtClean="0"/>
              <a:t>Stowarzyszenie Osób Dorosłych z Problemami w Czytaniu i Pisaniu działa na rzecz osób dorosłych z dysleksją.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439028"/>
          </a:xfrm>
        </p:spPr>
        <p:txBody>
          <a:bodyPr>
            <a:noAutofit/>
          </a:bodyPr>
          <a:lstStyle/>
          <a:p>
            <a:r>
              <a:rPr lang="pl-PL" sz="3600" b="1" dirty="0" smtClean="0"/>
              <a:t>Sytuacja dorosłych osób z dysleksją                      w Polsce</a:t>
            </a:r>
            <a:endParaRPr lang="pl-PL" sz="36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2786058"/>
            <a:ext cx="8229600" cy="3603302"/>
          </a:xfrm>
        </p:spPr>
        <p:txBody>
          <a:bodyPr>
            <a:normAutofit/>
          </a:bodyPr>
          <a:lstStyle/>
          <a:p>
            <a:r>
              <a:rPr lang="pl-PL" sz="2800" dirty="0" smtClean="0"/>
              <a:t>nie są objęci pracą  terapeutyczną,</a:t>
            </a:r>
          </a:p>
          <a:p>
            <a:r>
              <a:rPr lang="pl-PL" sz="2800" dirty="0" smtClean="0"/>
              <a:t>nie wypracowano metod pracy,</a:t>
            </a:r>
          </a:p>
          <a:p>
            <a:r>
              <a:rPr lang="pl-PL" sz="2800" dirty="0" smtClean="0"/>
              <a:t>nie ma specjalistów.</a:t>
            </a:r>
            <a:endParaRPr lang="pl-PL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 smtClean="0"/>
              <a:t>Zadania Polskiego Towarzystwa Dysleksji</a:t>
            </a:r>
            <a:endParaRPr lang="pl-PL" sz="36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Propagowanie wiedzy o dysleksji                                                    i kształtowanie właściwych postaw wobec osób               ze specjalnymi potrzebami edukacyjnymi.</a:t>
            </a:r>
          </a:p>
          <a:p>
            <a:r>
              <a:rPr lang="pl-PL" sz="2800" dirty="0" smtClean="0"/>
              <a:t>Propagowanie wiedzy o dysleksji                                                w programach nauczania na uczelniach kształcących przyszłych pedagogów.</a:t>
            </a:r>
            <a:endParaRPr lang="pl-PL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58204" cy="857256"/>
          </a:xfrm>
        </p:spPr>
        <p:txBody>
          <a:bodyPr>
            <a:normAutofit fontScale="90000"/>
          </a:bodyPr>
          <a:lstStyle/>
          <a:p>
            <a:pPr algn="l"/>
            <a:r>
              <a:rPr lang="pl-PL" sz="4000" b="1" dirty="0" smtClean="0"/>
              <a:t>SYNDROM DYSLEKSJI - OBJAWY OSIOWE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71472" y="642918"/>
            <a:ext cx="8072494" cy="6215082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pl-PL" dirty="0" smtClean="0"/>
          </a:p>
          <a:p>
            <a:r>
              <a:rPr lang="pl-PL" sz="11200" dirty="0" smtClean="0"/>
              <a:t>rozbieżność między poziomem czytania                              a rezultatami w nauce,</a:t>
            </a:r>
          </a:p>
          <a:p>
            <a:r>
              <a:rPr lang="pl-PL" sz="11200" dirty="0" smtClean="0"/>
              <a:t>rozbieżność między poziomem rozwoju umysłowego a poziomem czytania,</a:t>
            </a:r>
          </a:p>
          <a:p>
            <a:r>
              <a:rPr lang="pl-PL" sz="11200" dirty="0" smtClean="0"/>
              <a:t>błędy w czytaniu,</a:t>
            </a:r>
          </a:p>
          <a:p>
            <a:r>
              <a:rPr lang="pl-PL" sz="11200" dirty="0" smtClean="0"/>
              <a:t>obniżony poziom graficzny pisma,</a:t>
            </a:r>
          </a:p>
          <a:p>
            <a:r>
              <a:rPr lang="pl-PL" sz="11200" dirty="0" smtClean="0"/>
              <a:t>obniżona zdolność analizy i syntezy wzrokowej               i słuchowej,</a:t>
            </a:r>
          </a:p>
          <a:p>
            <a:r>
              <a:rPr lang="pl-PL" sz="11200" dirty="0" smtClean="0"/>
              <a:t>zaburzenia orientacji czasowo-przestrzennej,</a:t>
            </a:r>
          </a:p>
          <a:p>
            <a:r>
              <a:rPr lang="pl-PL" sz="11200" dirty="0" smtClean="0"/>
              <a:t>zaburzenia procesu lateralizacji,</a:t>
            </a:r>
          </a:p>
          <a:p>
            <a:r>
              <a:rPr lang="pl-PL" sz="11200" dirty="0" smtClean="0"/>
              <a:t>brak uszkodzenia narządu wzroku, słuchu oraz poważnego uszkodzenia mózgu,</a:t>
            </a:r>
          </a:p>
          <a:p>
            <a:r>
              <a:rPr lang="pl-PL" sz="11200" dirty="0" smtClean="0"/>
              <a:t>dziedziczne występowanie trudności,</a:t>
            </a:r>
          </a:p>
          <a:p>
            <a:r>
              <a:rPr lang="pl-PL" sz="11200" dirty="0" smtClean="0"/>
              <a:t>inteligencja w normie lub wyższa niż przeciętna.</a:t>
            </a:r>
          </a:p>
          <a:p>
            <a:pPr>
              <a:buNone/>
            </a:pPr>
            <a:endParaRPr lang="pl-PL" sz="8000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>
            <a:noAutofit/>
          </a:bodyPr>
          <a:lstStyle/>
          <a:p>
            <a:r>
              <a:rPr lang="pl-PL" sz="3600" b="1" dirty="0" smtClean="0"/>
              <a:t>SYNDROM DYSLEKSJI</a:t>
            </a:r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3600" b="1" dirty="0" smtClean="0"/>
              <a:t>OBJAWY DODATKOWE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trudności w opanowaniu języków obcych,</a:t>
            </a:r>
          </a:p>
          <a:p>
            <a:r>
              <a:rPr lang="pl-PL" sz="2800" dirty="0" smtClean="0"/>
              <a:t>zaburzenia w rozwoju mowy, artykulacji,</a:t>
            </a:r>
          </a:p>
          <a:p>
            <a:r>
              <a:rPr lang="pl-PL" sz="2800" dirty="0" smtClean="0"/>
              <a:t>niepowodzenia w uczeniu się, pomimo odpowiedniej motywacji,</a:t>
            </a:r>
          </a:p>
          <a:p>
            <a:r>
              <a:rPr lang="pl-PL" sz="2800" dirty="0" smtClean="0"/>
              <a:t>trudności w nauczeniu się działań matematycznych</a:t>
            </a:r>
          </a:p>
          <a:p>
            <a:r>
              <a:rPr lang="pl-PL" sz="2800" dirty="0" smtClean="0"/>
              <a:t>trudności z nazywaniem,</a:t>
            </a:r>
          </a:p>
          <a:p>
            <a:r>
              <a:rPr lang="pl-PL" sz="2800" dirty="0" smtClean="0"/>
              <a:t>trudności w wyszukiwaniu najistotniejszej myśli z danego tekstu.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b="1" dirty="0" smtClean="0"/>
              <a:t>Specjalne prawa dla studentów z dysleksją w Wielkiej Brytanii, Danii  i USA</a:t>
            </a:r>
            <a:r>
              <a:rPr lang="pl-PL" sz="3600" dirty="0" smtClean="0"/>
              <a:t>: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911609"/>
          </a:xfrm>
        </p:spPr>
        <p:txBody>
          <a:bodyPr/>
          <a:lstStyle/>
          <a:p>
            <a:r>
              <a:rPr lang="pl-PL" sz="2800" dirty="0" smtClean="0"/>
              <a:t>przysługuje  im status osoby niepełnosprawnej,</a:t>
            </a:r>
          </a:p>
          <a:p>
            <a:r>
              <a:rPr lang="pl-PL" sz="2800" dirty="0" smtClean="0"/>
              <a:t>na egzaminie używają laptopów,</a:t>
            </a:r>
          </a:p>
          <a:p>
            <a:r>
              <a:rPr lang="pl-PL" sz="2800" dirty="0" smtClean="0"/>
              <a:t>mają  wydłużony czas (o 30%) na przygotowanie pisemnej pracy egzaminacyjnej,</a:t>
            </a:r>
          </a:p>
          <a:p>
            <a:r>
              <a:rPr lang="pl-PL" sz="2800" dirty="0" smtClean="0"/>
              <a:t>prace ocenia nauczyciel specjalista od dysleksji.</a:t>
            </a: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5720" y="642918"/>
            <a:ext cx="8229600" cy="1143000"/>
          </a:xfrm>
        </p:spPr>
        <p:txBody>
          <a:bodyPr>
            <a:normAutofit/>
          </a:bodyPr>
          <a:lstStyle/>
          <a:p>
            <a:r>
              <a:rPr lang="pl-PL" sz="3600" b="1" dirty="0" smtClean="0"/>
              <a:t>Prawa dla studentów w Polsce:</a:t>
            </a:r>
            <a:endParaRPr lang="pl-PL" sz="36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w Polsce  nie ma żadnych aktów prawnych regulujących  wsparcie  z tytułu SPE,</a:t>
            </a:r>
          </a:p>
          <a:p>
            <a:r>
              <a:rPr lang="pl-PL" dirty="0" smtClean="0"/>
              <a:t>po maturze uczeń nie ma dostępu do środków pozwalających mu na skuteczną kompensację trudności w nauce, </a:t>
            </a:r>
          </a:p>
          <a:p>
            <a:r>
              <a:rPr lang="pl-PL" dirty="0" smtClean="0"/>
              <a:t>nie korzysta  z bezpłatnej diagnozy, porad i specjalnych usług PPP,</a:t>
            </a:r>
          </a:p>
          <a:p>
            <a:r>
              <a:rPr lang="pl-PL" dirty="0" smtClean="0"/>
              <a:t>nie sprawdza swoich predyspozycji zawodowych, gdyż PPP nie prowadzą poradnictwa zawodowego dla dorosłych uczniów szkół średnich,</a:t>
            </a:r>
          </a:p>
          <a:p>
            <a:r>
              <a:rPr lang="pl-PL" dirty="0" smtClean="0"/>
              <a:t>nie przysługuje  mu status osoby niepełnosprawnej jak w Wielkiej Brytanii, Australii czy USA.</a:t>
            </a:r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b="1" dirty="0" smtClean="0"/>
              <a:t>Prognozy i perspektywy dla polskich studentów</a:t>
            </a:r>
            <a:endParaRPr lang="pl-PL" sz="36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można z powodzeniem ukończyć studia wyższe i odnieść sukcesy zawodowe,</a:t>
            </a:r>
          </a:p>
          <a:p>
            <a:r>
              <a:rPr lang="pl-PL" sz="2800" dirty="0" smtClean="0"/>
              <a:t>większość studiuje nauki ścisłe lub sztuki piękne,</a:t>
            </a:r>
          </a:p>
          <a:p>
            <a:r>
              <a:rPr lang="pl-PL" sz="2800" dirty="0" smtClean="0"/>
              <a:t>podstawowym warunkiem studiowania jest determinacja, walory intelektualne, opanowanie umiejętności czytania i notowania, w miarę poprawne pismo, dobra pamięć słuchowa,</a:t>
            </a:r>
          </a:p>
          <a:p>
            <a:r>
              <a:rPr lang="pl-PL" sz="2800" dirty="0" smtClean="0"/>
              <a:t>nieocenione jest wsparcie ze strony rodziny                        i rówieśników.</a:t>
            </a:r>
            <a:endParaRPr lang="pl-PL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57158" y="571480"/>
            <a:ext cx="8229600" cy="1143000"/>
          </a:xfrm>
        </p:spPr>
        <p:txBody>
          <a:bodyPr>
            <a:normAutofit/>
          </a:bodyPr>
          <a:lstStyle/>
          <a:p>
            <a:r>
              <a:rPr lang="pl-PL" sz="3600" b="1" dirty="0" smtClean="0"/>
              <a:t>Dobra wola polskich wykładowców</a:t>
            </a:r>
            <a:endParaRPr lang="pl-PL" sz="36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sz="2800" dirty="0" smtClean="0"/>
              <a:t>poznanie indywidualnych stylów uczenia się studentów  w celu dostosowania środków i metod przekazywania wiedzy,</a:t>
            </a:r>
          </a:p>
          <a:p>
            <a:r>
              <a:rPr lang="pl-PL" sz="2800" dirty="0" smtClean="0"/>
              <a:t>stosowanie  nowych technologii informacyjnych i komunikacyjnych,</a:t>
            </a:r>
          </a:p>
          <a:p>
            <a:r>
              <a:rPr lang="pl-PL" sz="2800" dirty="0" smtClean="0"/>
              <a:t>uwzględnianie uczenia się wielozmysłowego, </a:t>
            </a:r>
          </a:p>
          <a:p>
            <a:r>
              <a:rPr lang="pl-PL" sz="2800" dirty="0" smtClean="0"/>
              <a:t>motywowanie studentów do pracy nad sobą poprzez dostosowanie  wymagań i sposobu oceniania do indywidualnych możliwości,</a:t>
            </a:r>
          </a:p>
          <a:p>
            <a:r>
              <a:rPr lang="pl-PL" sz="2800" dirty="0" smtClean="0"/>
              <a:t>wyrozumiałość dla charakteru popełnianych błędów,</a:t>
            </a:r>
          </a:p>
          <a:p>
            <a:r>
              <a:rPr lang="pl-PL" sz="2800" dirty="0" smtClean="0"/>
              <a:t>postawa tolerancji  i akceptacji wynikająca ze świadomości istnienia  specyficznych trudności, </a:t>
            </a:r>
          </a:p>
          <a:p>
            <a:r>
              <a:rPr lang="pl-PL" sz="2800" dirty="0" smtClean="0"/>
              <a:t>wydłużenie czasu  na pisanie testów, kolokwiów- nie więcej niż 30% czasu regulaminowego,</a:t>
            </a:r>
          </a:p>
          <a:p>
            <a:r>
              <a:rPr lang="pl-PL" sz="2800" dirty="0" smtClean="0"/>
              <a:t>przyzwolenie na korzystanie z własnego sprzętu (dyktafon, kalkulator, laptop ze specjalnym oprogramowaniem),</a:t>
            </a:r>
          </a:p>
          <a:p>
            <a:r>
              <a:rPr lang="pl-PL" sz="2800" dirty="0" smtClean="0"/>
              <a:t>preferowanie ustnych </a:t>
            </a:r>
            <a:r>
              <a:rPr lang="pl-PL" sz="2800" dirty="0" smtClean="0"/>
              <a:t>odpowiedzi.</a:t>
            </a:r>
            <a:endParaRPr lang="pl-PL" sz="2800" dirty="0" smtClean="0"/>
          </a:p>
          <a:p>
            <a:endParaRPr lang="pl-PL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71472" y="714356"/>
            <a:ext cx="7786742" cy="1214446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sz="4000" b="1" dirty="0" smtClean="0"/>
              <a:t>Wsparcie  dla studentów z dysleksją </a:t>
            </a:r>
            <a:r>
              <a:rPr lang="pl-PL" sz="4000" b="1" dirty="0" smtClean="0"/>
              <a:t>           </a:t>
            </a:r>
            <a:r>
              <a:rPr lang="pl-PL" sz="4000" b="1" dirty="0" smtClean="0"/>
              <a:t>na Uniwersytecie Jagiellońskim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4282" y="2714620"/>
            <a:ext cx="8229600" cy="3746178"/>
          </a:xfrm>
        </p:spPr>
        <p:txBody>
          <a:bodyPr>
            <a:normAutofit/>
          </a:bodyPr>
          <a:lstStyle/>
          <a:p>
            <a:r>
              <a:rPr lang="pl-PL" b="1" dirty="0" smtClean="0"/>
              <a:t>adaptacja </a:t>
            </a:r>
            <a:r>
              <a:rPr lang="pl-PL" b="1" dirty="0" smtClean="0"/>
              <a:t>egzaminów, zaliczeń oraz zajęć </a:t>
            </a:r>
            <a:r>
              <a:rPr lang="pl-PL" b="1" dirty="0" smtClean="0"/>
              <a:t>do indywidualnych potrzeb studenta,</a:t>
            </a:r>
          </a:p>
          <a:p>
            <a:r>
              <a:rPr lang="pl-PL" b="1" dirty="0" smtClean="0"/>
              <a:t>r</a:t>
            </a:r>
            <a:r>
              <a:rPr lang="pl-PL" b="1" dirty="0" smtClean="0"/>
              <a:t>ealizowanie idei edukacji włączającej.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endParaRPr lang="pl-PL" dirty="0" smtClean="0">
              <a:solidFill>
                <a:schemeClr val="bg2">
                  <a:lumMod val="75000"/>
                </a:schemeClr>
              </a:solidFill>
            </a:endParaRPr>
          </a:p>
          <a:p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 smtClean="0"/>
              <a:t>Specyficzne trudności w uczeniu się jako trwałe zaburzenie 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800" dirty="0" smtClean="0"/>
              <a:t>Trudności w uczeniu się  u osób z dysleksją trwają niekiedy przez całe życie. Mogą, ale nie muszą rzutować na wszystkie sfery – edukację, rozwój społeczny, emocjonalny i osobowości. Obraz trudności zmienia się w zależności od wieku i zadań stawianych w życiu tych ludzi.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/>
          </a:bodyPr>
          <a:lstStyle/>
          <a:p>
            <a:r>
              <a:rPr lang="pl-PL" sz="3600" b="1" dirty="0" smtClean="0"/>
              <a:t>Bibliografia:</a:t>
            </a:r>
            <a:endParaRPr lang="pl-PL" sz="36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sz="2800" dirty="0" smtClean="0"/>
              <a:t>Bogdanowicz M.: O dysleksji, czyli specyficznych trudnościach w czytaniu i pisaniu- odpowiedzi na pytania rodziców i nauczycieli. Wydawnictwo Popularnonaukowe ,,LINEA”, Lublin 1994.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800" dirty="0" smtClean="0"/>
              <a:t>Bogdanowicz M.: Dysleksja w wieku dorosłym. Wydawnictwo </a:t>
            </a:r>
            <a:r>
              <a:rPr lang="pl-PL" sz="2800" smtClean="0"/>
              <a:t>HARMONIA.</a:t>
            </a:r>
            <a:endParaRPr lang="pl-PL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pl-PL" sz="2800" dirty="0" err="1" smtClean="0"/>
              <a:t>Krasowicz-Kupis</a:t>
            </a:r>
            <a:r>
              <a:rPr lang="pl-PL" sz="2800" dirty="0" smtClean="0"/>
              <a:t> G.: Psychologia dysleksji. Warszawa 2008, PWN.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800" dirty="0" smtClean="0"/>
              <a:t>Selikowitz M.: Medycyna i fakty. Dysleksja i inne trudności  w uczeniu się. Warszawa 1999, Prószyński i Spółka.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2071678"/>
            <a:ext cx="8305800" cy="2143140"/>
          </a:xfrm>
        </p:spPr>
        <p:txBody>
          <a:bodyPr>
            <a:normAutofit/>
          </a:bodyPr>
          <a:lstStyle/>
          <a:p>
            <a:pPr algn="ctr"/>
            <a:r>
              <a:rPr lang="pl-PL" dirty="0" smtClean="0"/>
              <a:t>Dziękuję za uwagę.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1439850"/>
          </a:xfrm>
        </p:spPr>
        <p:txBody>
          <a:bodyPr>
            <a:noAutofit/>
          </a:bodyPr>
          <a:lstStyle/>
          <a:p>
            <a:r>
              <a:rPr lang="pl-PL" sz="3600" b="1" dirty="0" smtClean="0"/>
              <a:t>Przełamywanie niektórych stereotypów dotyczących funkcjonowania społeczno-emocjonalnego osób z dysleksją</a:t>
            </a:r>
            <a:endParaRPr lang="pl-PL" sz="36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14348" y="2000240"/>
            <a:ext cx="7643866" cy="4125923"/>
          </a:xfrm>
        </p:spPr>
        <p:txBody>
          <a:bodyPr>
            <a:normAutofit lnSpcReduction="10000"/>
          </a:bodyPr>
          <a:lstStyle/>
          <a:p>
            <a:r>
              <a:rPr lang="pl-PL" sz="2800" dirty="0" smtClean="0"/>
              <a:t>Badania Bogdanowicz, Grant, Krasowicz-Kupis, Rak, Thomson, Wszeborowskiej- Lipińskiej pokazują, że uczniowie z dysleksją  wcale  nie prezentują gorszego poziomu funkcjonowania społeczno- emocjonalnego, ale są zgodni co do tego, że w grupie tych osób z występuje znaczne  zróżnicowanie funkcjonowania  co do wieku, płci, dotychczasowych doświadczeń, korzystania ze wsparcia, diagnozy i terapii.</a:t>
            </a:r>
            <a:endParaRPr lang="pl-PL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 smtClean="0"/>
              <a:t>Dorośli dyslektycy</a:t>
            </a:r>
            <a:endParaRPr lang="pl-PL" sz="36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korzystają najczęściej  z prasy, radia, telewizji i  kina, ewentualnie z literatury fachowej albo związanej z własnym hobby,</a:t>
            </a:r>
          </a:p>
          <a:p>
            <a:r>
              <a:rPr lang="pl-PL" sz="2800" dirty="0" smtClean="0"/>
              <a:t>są dobrymi fachowcami, lecz uczą się czynności zawodowych niemal wyłącznie na drodze pokazu             i instrukcji ustnej,</a:t>
            </a:r>
          </a:p>
          <a:p>
            <a:r>
              <a:rPr lang="pl-PL" sz="2800" dirty="0" smtClean="0"/>
              <a:t>ukrywają przed innymi swoją ułomność.</a:t>
            </a:r>
          </a:p>
          <a:p>
            <a:endParaRPr lang="pl-PL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143000"/>
          </a:xfrm>
        </p:spPr>
        <p:txBody>
          <a:bodyPr>
            <a:noAutofit/>
          </a:bodyPr>
          <a:lstStyle/>
          <a:p>
            <a:r>
              <a:rPr lang="pl-PL" sz="3600" b="1" dirty="0" smtClean="0"/>
              <a:t>Nowe technologie informatyczne i komunikacyjne (ICT) a dysleksja</a:t>
            </a:r>
            <a:endParaRPr lang="pl-PL" sz="36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sz="2800" dirty="0" smtClean="0"/>
              <a:t>   Urządzenia wspomagające  osoby z dysleksją:</a:t>
            </a:r>
          </a:p>
          <a:p>
            <a:r>
              <a:rPr lang="pl-PL" sz="2800" dirty="0" smtClean="0"/>
              <a:t>komputery, przenośne notebooki palmtopy - komputery kieszonkowe z ekranem dotykowym,</a:t>
            </a:r>
          </a:p>
          <a:p>
            <a:r>
              <a:rPr lang="pl-PL" sz="2800" dirty="0" smtClean="0"/>
              <a:t>podręczne magnetofony, dyktafony, odtwarzacze MP3 oraz iPODy, </a:t>
            </a:r>
          </a:p>
          <a:p>
            <a:r>
              <a:rPr lang="pl-PL" sz="2800" dirty="0" smtClean="0"/>
              <a:t>kamery cyfrowe,</a:t>
            </a:r>
          </a:p>
          <a:p>
            <a:r>
              <a:rPr lang="pl-PL" sz="2800" dirty="0" smtClean="0"/>
              <a:t>elektroniczne słowniki i kalkulatory ze specjalnymi wyświetlaczami,</a:t>
            </a:r>
          </a:p>
          <a:p>
            <a:r>
              <a:rPr lang="pl-PL" sz="2800" dirty="0" smtClean="0"/>
              <a:t>organizery,</a:t>
            </a:r>
          </a:p>
          <a:p>
            <a:r>
              <a:rPr lang="pl-PL" sz="2800" dirty="0" smtClean="0"/>
              <a:t>skanery i drukarki różnego typu.</a:t>
            </a:r>
          </a:p>
          <a:p>
            <a:endParaRPr lang="pl-PL" sz="2400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143008"/>
          </a:xfrm>
        </p:spPr>
        <p:txBody>
          <a:bodyPr>
            <a:noAutofit/>
          </a:bodyPr>
          <a:lstStyle/>
          <a:p>
            <a:r>
              <a:rPr lang="pl-PL" sz="3600" b="1" dirty="0" smtClean="0"/>
              <a:t>Zasady doboru  i wykorzystania ICT w dysleksji rozwojowej:</a:t>
            </a:r>
            <a:endParaRPr lang="pl-PL" sz="36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sz="2800" dirty="0" smtClean="0"/>
              <a:t>Program służący osobie z dysleksją powinien mieć:</a:t>
            </a:r>
          </a:p>
          <a:p>
            <a:r>
              <a:rPr lang="pl-PL" sz="2800" dirty="0" smtClean="0"/>
              <a:t>syntezator mowy TTS,</a:t>
            </a:r>
          </a:p>
          <a:p>
            <a:r>
              <a:rPr lang="pl-PL" sz="2800" dirty="0" smtClean="0"/>
              <a:t>wyraźne mówione instrukcje, które można powtórzyć lub zatrzymać za pomocą pauzy,</a:t>
            </a:r>
          </a:p>
          <a:p>
            <a:r>
              <a:rPr lang="pl-PL" sz="2800" dirty="0" smtClean="0"/>
              <a:t>możliwość przeglądu, poprawy i powtórzenia tekstu, instrukcji czy zadania,</a:t>
            </a:r>
          </a:p>
          <a:p>
            <a:r>
              <a:rPr lang="pl-PL" sz="2800" dirty="0" smtClean="0"/>
              <a:t>możliwość zmiany formatu – tła, czcionki, koloru, rozmiaru,</a:t>
            </a:r>
          </a:p>
          <a:p>
            <a:r>
              <a:rPr lang="pl-PL" sz="2800" dirty="0" smtClean="0"/>
              <a:t>pisanie testy w wyraźnym  i łatwym do czytania formacie,</a:t>
            </a:r>
          </a:p>
          <a:p>
            <a:r>
              <a:rPr lang="pl-PL" sz="2800" dirty="0" smtClean="0"/>
              <a:t>wyraźne obrazy (jednoznaczne i komunikatywne), które z łatwością mogą zostać rozpoznane,</a:t>
            </a:r>
          </a:p>
          <a:p>
            <a:endParaRPr lang="pl-PL" sz="2800" dirty="0" smtClean="0"/>
          </a:p>
          <a:p>
            <a:endParaRPr lang="pl-PL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57298"/>
          </a:xfrm>
        </p:spPr>
        <p:txBody>
          <a:bodyPr>
            <a:noAutofit/>
          </a:bodyPr>
          <a:lstStyle/>
          <a:p>
            <a:r>
              <a:rPr lang="pl-PL" sz="3600" b="1" dirty="0" smtClean="0"/>
              <a:t>Zasady doboru  i wykorzystania ICT                     w dysleksji rozwojowej: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158" y="1500174"/>
            <a:ext cx="8229600" cy="5072098"/>
          </a:xfrm>
        </p:spPr>
        <p:txBody>
          <a:bodyPr>
            <a:normAutofit fontScale="40000" lnSpcReduction="20000"/>
          </a:bodyPr>
          <a:lstStyle/>
          <a:p>
            <a:endParaRPr lang="pl-PL" sz="2800" dirty="0" smtClean="0"/>
          </a:p>
          <a:p>
            <a:r>
              <a:rPr lang="pl-PL" sz="5500" dirty="0" smtClean="0"/>
              <a:t>łatwość nawigacji  z wyraźnymi ikonami do aktywizacji narzędzi,</a:t>
            </a:r>
          </a:p>
          <a:p>
            <a:r>
              <a:rPr lang="pl-PL" sz="5500" dirty="0" smtClean="0"/>
              <a:t>rejestrowanie i ukierunkowanie pracy – oznaczanie czasu, zadań rozpoczętych i zakończonych,</a:t>
            </a:r>
          </a:p>
          <a:p>
            <a:r>
              <a:rPr lang="pl-PL" sz="5500" dirty="0" smtClean="0"/>
              <a:t>możliwość dostosowania opcji stosownie do indywidualnych preferencji,</a:t>
            </a:r>
          </a:p>
          <a:p>
            <a:r>
              <a:rPr lang="pl-PL" sz="5500" dirty="0" smtClean="0"/>
              <a:t>możliwość różnicowania poziomów trudności stosownie do potrzeb,</a:t>
            </a:r>
          </a:p>
          <a:p>
            <a:r>
              <a:rPr lang="pl-PL" sz="5500" dirty="0" smtClean="0"/>
              <a:t>pełną obsługę głosową dla tekstów, słowników                          i programów sprawdzających pisownię, a także  banków słów (oprogramowanie TTS),</a:t>
            </a:r>
          </a:p>
          <a:p>
            <a:r>
              <a:rPr lang="pl-PL" sz="5500" dirty="0" smtClean="0"/>
              <a:t>możliwość wydruku raportów,</a:t>
            </a:r>
          </a:p>
          <a:p>
            <a:r>
              <a:rPr lang="pl-PL" sz="5500" dirty="0" smtClean="0"/>
              <a:t>podświetlanie tekstu, który jest syntetyzowany w mowę, możliwość wybierania tekstu do prezentacji głosowej.</a:t>
            </a:r>
            <a:endParaRPr lang="pl-PL" sz="55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143008"/>
          </a:xfrm>
        </p:spPr>
        <p:txBody>
          <a:bodyPr>
            <a:noAutofit/>
          </a:bodyPr>
          <a:lstStyle/>
          <a:p>
            <a:r>
              <a:rPr lang="pl-PL" sz="3600" b="1" dirty="0" smtClean="0"/>
              <a:t>Nieograniczone możliwości wspierania procesów uczenia się przez urządzenia ICT</a:t>
            </a:r>
            <a:endParaRPr lang="pl-PL" sz="36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68155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pl-PL" sz="7000" dirty="0" smtClean="0"/>
              <a:t>Do najważniejszych należą:</a:t>
            </a:r>
          </a:p>
          <a:p>
            <a:r>
              <a:rPr lang="pl-PL" sz="7000" dirty="0" smtClean="0"/>
              <a:t>możliwości przypominania i powtarzania z powodu deficytów pamięci spotykanych przy dysleksji,</a:t>
            </a:r>
          </a:p>
          <a:p>
            <a:r>
              <a:rPr lang="pl-PL" sz="7000" dirty="0" smtClean="0"/>
              <a:t>uczenie poprzez interakcje wielomodalne, zwłaszcza słuchowo-wzrokowe, które wspierają zapamiętywanie przez zaangażowanie kilku zmysłów,</a:t>
            </a:r>
          </a:p>
          <a:p>
            <a:r>
              <a:rPr lang="pl-PL" sz="7000" dirty="0" smtClean="0"/>
              <a:t>możliwości kontrolowania  i monitorowania tempa uczenia się,</a:t>
            </a:r>
          </a:p>
          <a:p>
            <a:r>
              <a:rPr lang="pl-PL" sz="7000" dirty="0" smtClean="0"/>
              <a:t>zachęcanie do stosowania i rozwijania strategii kompensacyjnych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1582726"/>
          </a:xfrm>
        </p:spPr>
        <p:txBody>
          <a:bodyPr>
            <a:noAutofit/>
          </a:bodyPr>
          <a:lstStyle/>
          <a:p>
            <a:r>
              <a:rPr lang="pl-PL" sz="3600" b="1" dirty="0" smtClean="0"/>
              <a:t>Psychologiczne konsekwencje wykorzystania technologii pomocowych przez osoby z dysleksją</a:t>
            </a:r>
            <a:endParaRPr lang="pl-PL" sz="36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000240"/>
            <a:ext cx="8329642" cy="4125923"/>
          </a:xfrm>
        </p:spPr>
        <p:txBody>
          <a:bodyPr>
            <a:normAutofit/>
          </a:bodyPr>
          <a:lstStyle/>
          <a:p>
            <a:r>
              <a:rPr lang="pl-PL" sz="2800" dirty="0" smtClean="0"/>
              <a:t>tworzą bezpieczne środowisko, cierpliwe i nie stosujące krytyki,</a:t>
            </a:r>
          </a:p>
          <a:p>
            <a:r>
              <a:rPr lang="pl-PL" sz="2800" dirty="0" smtClean="0"/>
              <a:t>rozwijają zdolności twórcze, kreatywność, wyobraźnię, </a:t>
            </a:r>
          </a:p>
          <a:p>
            <a:r>
              <a:rPr lang="pl-PL" sz="2800" dirty="0" smtClean="0"/>
              <a:t>odbudowują samoocenę,</a:t>
            </a:r>
          </a:p>
          <a:p>
            <a:r>
              <a:rPr lang="pl-PL" sz="2800" dirty="0" smtClean="0"/>
              <a:t>dają namiastkę niezależności i samodzielności,</a:t>
            </a:r>
          </a:p>
          <a:p>
            <a:r>
              <a:rPr lang="pl-PL" sz="2800" dirty="0" smtClean="0"/>
              <a:t>przywracają motywację i wiarę w siebie,</a:t>
            </a:r>
          </a:p>
          <a:p>
            <a:endParaRPr lang="pl-PL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451</TotalTime>
  <Words>1150</Words>
  <PresentationFormat>Pokaz na ekranie (4:3)</PresentationFormat>
  <Paragraphs>111</Paragraphs>
  <Slides>21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2" baseType="lpstr">
      <vt:lpstr>Przepływ</vt:lpstr>
      <vt:lpstr>Na czym polega wsparcie edukacyjne dla studentów  z dysleksją i możliwości ich zmian?  Opracowanie: Violetta Głuszkowska</vt:lpstr>
      <vt:lpstr>Specyficzne trudności w uczeniu się jako trwałe zaburzenie </vt:lpstr>
      <vt:lpstr>Przełamywanie niektórych stereotypów dotyczących funkcjonowania społeczno-emocjonalnego osób z dysleksją</vt:lpstr>
      <vt:lpstr>Dorośli dyslektycy</vt:lpstr>
      <vt:lpstr>Nowe technologie informatyczne i komunikacyjne (ICT) a dysleksja</vt:lpstr>
      <vt:lpstr>Zasady doboru  i wykorzystania ICT w dysleksji rozwojowej:</vt:lpstr>
      <vt:lpstr>Zasady doboru  i wykorzystania ICT                     w dysleksji rozwojowej:</vt:lpstr>
      <vt:lpstr>Nieograniczone możliwości wspierania procesów uczenia się przez urządzenia ICT</vt:lpstr>
      <vt:lpstr>Psychologiczne konsekwencje wykorzystania technologii pomocowych przez osoby z dysleksją</vt:lpstr>
      <vt:lpstr>Ciekawostki ze świata</vt:lpstr>
      <vt:lpstr>Sytuacja dorosłych osób z dysleksją                      w Polsce</vt:lpstr>
      <vt:lpstr>Zadania Polskiego Towarzystwa Dysleksji</vt:lpstr>
      <vt:lpstr>SYNDROM DYSLEKSJI - OBJAWY OSIOWE </vt:lpstr>
      <vt:lpstr>SYNDROM DYSLEKSJI OBJAWY DODATKOWE</vt:lpstr>
      <vt:lpstr>Specjalne prawa dla studentów z dysleksją w Wielkiej Brytanii, Danii  i USA:</vt:lpstr>
      <vt:lpstr>Prawa dla studentów w Polsce:</vt:lpstr>
      <vt:lpstr>Prognozy i perspektywy dla polskich studentów</vt:lpstr>
      <vt:lpstr>Dobra wola polskich wykładowców</vt:lpstr>
      <vt:lpstr> Wsparcie  dla studentów z dysleksją            na Uniwersytecie Jagiellońskim</vt:lpstr>
      <vt:lpstr>Bibliografia:</vt:lpstr>
      <vt:lpstr>Dziękuję za uwagę.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cp:lastModifiedBy>Janusz</cp:lastModifiedBy>
  <cp:revision>62</cp:revision>
  <dcterms:modified xsi:type="dcterms:W3CDTF">2016-04-22T20:54:01Z</dcterms:modified>
</cp:coreProperties>
</file>