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3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796088" cy="98742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796088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877888"/>
            <a:ext cx="5770563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49300" y="5484813"/>
            <a:ext cx="5992813" cy="519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0"/>
            <a:ext cx="32512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41800" y="0"/>
            <a:ext cx="32496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pl-PL" altLang="pl-PL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10968038"/>
            <a:ext cx="3251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41800" y="10968038"/>
            <a:ext cx="324961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2D347A32-4994-4C07-8083-76FF4617DD6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A48907-01CF-4EFF-BABE-4BD8FEA91F1F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713A61BA-2AA9-4964-8B3B-9E528DBBB67C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1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78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B30AB1-4772-4DD2-B752-278F0E84E72E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9D0AC9CE-42F4-4F28-AFF6-52B7BD52C1FF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10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71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3851275" y="9378950"/>
            <a:ext cx="2944813" cy="49371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472407 w 21600"/>
              <a:gd name="T1" fmla="*/ 0 h 21600"/>
              <a:gd name="T2" fmla="*/ 2944813 w 21600"/>
              <a:gd name="T3" fmla="*/ 246857 h 21600"/>
              <a:gd name="T4" fmla="*/ 1472407 w 21600"/>
              <a:gd name="T5" fmla="*/ 493713 h 21600"/>
              <a:gd name="T6" fmla="*/ 0 w 21600"/>
              <a:gd name="T7" fmla="*/ 246857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SzPct val="45000"/>
              <a:buFontTx/>
              <a:buNone/>
            </a:pPr>
            <a:fld id="{B3F4C75E-CFA3-43D6-B702-74FCCDD36193}" type="slidenum">
              <a:rPr lang="pl-PL" altLang="pl-PL" sz="1200">
                <a:latin typeface="Calibri" panose="020F0502020204030204" pitchFamily="34" charset="0"/>
                <a:ea typeface="Microsoft YaHei" panose="020B0503020204020204" pitchFamily="34" charset="-122"/>
              </a:rPr>
              <a:pPr algn="r">
                <a:buClrTx/>
                <a:buSzPct val="45000"/>
                <a:buFontTx/>
                <a:buNone/>
              </a:pPr>
              <a:t>10</a:t>
            </a:fld>
            <a:endParaRPr lang="pl-PL" altLang="pl-PL" sz="12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09E8E8-7D20-4491-BD76-EE3755957BA4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ACCC859E-EC9E-4DBE-880B-2234018247CC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11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81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3851275" y="9378950"/>
            <a:ext cx="2944813" cy="49371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472407 w 21600"/>
              <a:gd name="T1" fmla="*/ 0 h 21600"/>
              <a:gd name="T2" fmla="*/ 2944813 w 21600"/>
              <a:gd name="T3" fmla="*/ 246857 h 21600"/>
              <a:gd name="T4" fmla="*/ 1472407 w 21600"/>
              <a:gd name="T5" fmla="*/ 493713 h 21600"/>
              <a:gd name="T6" fmla="*/ 0 w 21600"/>
              <a:gd name="T7" fmla="*/ 246857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SzPct val="45000"/>
              <a:buFontTx/>
              <a:buNone/>
            </a:pPr>
            <a:fld id="{FF27F10D-565C-4697-B037-0A9173A41C53}" type="slidenum">
              <a:rPr lang="pl-PL" altLang="pl-PL" sz="1200">
                <a:latin typeface="Calibri" panose="020F0502020204030204" pitchFamily="34" charset="0"/>
                <a:ea typeface="Microsoft YaHei" panose="020B0503020204020204" pitchFamily="34" charset="-122"/>
              </a:rPr>
              <a:pPr algn="r">
                <a:buClrTx/>
                <a:buSzPct val="45000"/>
                <a:buFontTx/>
                <a:buNone/>
              </a:pPr>
              <a:t>11</a:t>
            </a:fld>
            <a:endParaRPr lang="pl-PL" altLang="pl-PL" sz="12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FC16A8-2217-41AE-A10A-5F1479AFC7D3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727677B5-B95D-4E38-98CF-994BDD5F5520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12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91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5BC25A-4996-4C9C-BFBA-27450CF397AA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9C5D9B00-CE09-4996-82D2-C76681F6F3F1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13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017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1515CE-A0CC-4015-9432-74444D29F50E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877888"/>
            <a:ext cx="5772150" cy="43291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49300" y="5484813"/>
            <a:ext cx="5994400" cy="5194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99DF9B-8E67-4A72-A385-409CBDB194DC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0CCB2DE5-9426-4CD0-8BA6-C1E5E7CE8E9F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15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22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4D1A58-4E66-4DDC-A399-078E2D7E3EAF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976E0C98-DFAD-4876-AD06-98234D826DC2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16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32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C6B554-84FD-450C-B0EE-C0EFA0D8872E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47B29E94-415C-4FAA-86D8-D7921FFE7D89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17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42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4D42BD-C774-458A-A8F4-5EB233E657AE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C023491F-7C40-4230-AF82-6B928242D4F0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18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52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5D52A8-E90D-40C0-BA8D-7BBBBA6E3E4B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11D8FCEB-5B4F-4FD5-B824-03AA9790297D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19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63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CFA035-AACE-4358-99F8-897F2CA03738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EAC289E2-138E-48A7-BC3C-5937687C73AC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2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89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A4E674-E167-4DAE-A0EA-06E96EF65209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08387A50-6D60-4384-9F05-238FDC2DCDCF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20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734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8E1208-A8DF-480F-91DD-76C34EDAAF92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07C4EB56-DD1A-42D7-9CD6-7108260CD163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21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837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5F2A18-0655-49BC-951A-DE6D383EF38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2E556091-F2A2-494F-A902-51C09C133D64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22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93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8CE419-6149-4F15-9153-B139346F4F7B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CD9F1B82-FDAD-4C85-89B2-065314BA3D42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23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04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D4C07F-731F-4BCC-ADDD-3E75B535C9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49B796CF-3D64-4C60-9156-B347E767401A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24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14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8E475A-4793-4339-BD26-C3B1C76CCE66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7A898045-A573-4D19-A4CA-5D3B5E14C8AF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25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24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349574-A721-4E95-81E0-0882766B496E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0A946A40-24DB-4693-A5F1-0813B707FED4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26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34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87321F-3FC2-410E-B4A3-A097C0D5870B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00740F2C-B8C6-435A-A530-4504DF1D8725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27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45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A2C3FA-4245-4457-A62F-17337161E12F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F926543C-BB2A-4A2D-9514-541E8DCFCD96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28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55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FAA51E-4201-4E2C-A865-625D224845A8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206C85CB-9A24-4BEB-AA11-AD00E8E1F949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29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65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9936C0-98D2-4F5F-B435-78E78C59F66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3FD25B26-A337-4473-9364-23A6E9A9FED4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3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99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BD0292-FD99-4BC2-ADBC-342175CE3FC5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D47DC25E-6DB6-43C8-884E-33840859836A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30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75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8A5F85-1301-4E23-802D-EC1BA85562A9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68609" name="AutoShape 1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794 w 21600"/>
              <a:gd name="T1" fmla="*/ 0 h 21600"/>
              <a:gd name="T2" fmla="*/ 1588 w 21600"/>
              <a:gd name="T3" fmla="*/ 794 h 21600"/>
              <a:gd name="T4" fmla="*/ 794 w 21600"/>
              <a:gd name="T5" fmla="*/ 1588 h 21600"/>
              <a:gd name="T6" fmla="*/ 0 w 21600"/>
              <a:gd name="T7" fmla="*/ 794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DB97D880-862A-4FBC-ABE6-480981D8FBB9}" type="slidenum">
              <a:rPr lang="pl-PL" altLang="pl-PL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SzPct val="45000"/>
                <a:buFontTx/>
                <a:buNone/>
              </a:pPr>
              <a:t>31</a:t>
            </a:fld>
            <a:endParaRPr lang="pl-PL" altLang="pl-PL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86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79450" y="6648450"/>
            <a:ext cx="1825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22086D-F116-4331-8BFE-893FB6B670C1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933D47F6-3BF0-441E-AD9E-2F94D66D4CE9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4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09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176D50-4FEB-4625-BFBB-9BB47A65ABAB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716B2BAF-CA06-45ED-B79F-AD0A627FDA8C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5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19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1D4A15-67F3-4557-A952-421A06B3E4C8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4148651E-D7B9-4A30-AD02-9FE4B946668E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6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30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3851275" y="9378950"/>
            <a:ext cx="2944813" cy="49371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472407 w 21600"/>
              <a:gd name="T1" fmla="*/ 0 h 21600"/>
              <a:gd name="T2" fmla="*/ 2944813 w 21600"/>
              <a:gd name="T3" fmla="*/ 246857 h 21600"/>
              <a:gd name="T4" fmla="*/ 1472407 w 21600"/>
              <a:gd name="T5" fmla="*/ 493713 h 21600"/>
              <a:gd name="T6" fmla="*/ 0 w 21600"/>
              <a:gd name="T7" fmla="*/ 246857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SzPct val="45000"/>
              <a:buFontTx/>
              <a:buNone/>
            </a:pPr>
            <a:fld id="{5F28ADE5-FB27-4592-81A6-4996CDF9E4E2}" type="slidenum">
              <a:rPr lang="pl-PL" altLang="pl-PL" sz="1200">
                <a:latin typeface="Calibri" panose="020F0502020204030204" pitchFamily="34" charset="0"/>
                <a:ea typeface="Microsoft YaHei" panose="020B0503020204020204" pitchFamily="34" charset="-122"/>
              </a:rPr>
              <a:pPr algn="r">
                <a:buClrTx/>
                <a:buSzPct val="45000"/>
                <a:buFontTx/>
                <a:buNone/>
              </a:pPr>
              <a:t>6</a:t>
            </a:fld>
            <a:endParaRPr lang="pl-PL" altLang="pl-PL" sz="12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EB853C-15CA-4A42-80DF-2B70D8CDFAE6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672809F9-6DFD-474E-9261-F99B21047770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7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40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3851275" y="9378950"/>
            <a:ext cx="2944813" cy="49371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472407 w 21600"/>
              <a:gd name="T1" fmla="*/ 0 h 21600"/>
              <a:gd name="T2" fmla="*/ 2944813 w 21600"/>
              <a:gd name="T3" fmla="*/ 246857 h 21600"/>
              <a:gd name="T4" fmla="*/ 1472407 w 21600"/>
              <a:gd name="T5" fmla="*/ 493713 h 21600"/>
              <a:gd name="T6" fmla="*/ 0 w 21600"/>
              <a:gd name="T7" fmla="*/ 246857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SzPct val="45000"/>
              <a:buFontTx/>
              <a:buNone/>
            </a:pPr>
            <a:fld id="{CAB881AA-7467-4A09-A267-18153EFB97DC}" type="slidenum">
              <a:rPr lang="pl-PL" altLang="pl-PL" sz="1200">
                <a:latin typeface="Calibri" panose="020F0502020204030204" pitchFamily="34" charset="0"/>
                <a:ea typeface="Microsoft YaHei" panose="020B0503020204020204" pitchFamily="34" charset="-122"/>
              </a:rPr>
              <a:pPr algn="r">
                <a:buClrTx/>
                <a:buSzPct val="45000"/>
                <a:buFontTx/>
                <a:buNone/>
              </a:pPr>
              <a:t>7</a:t>
            </a:fld>
            <a:endParaRPr lang="pl-PL" altLang="pl-PL" sz="12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C9A53D-C84F-483D-BE71-4E4242BC9B5F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8B094940-02E2-4B52-A219-9D9AF57DE960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8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50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3851275" y="9378950"/>
            <a:ext cx="2944813" cy="49371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472407 w 21600"/>
              <a:gd name="T1" fmla="*/ 0 h 21600"/>
              <a:gd name="T2" fmla="*/ 2944813 w 21600"/>
              <a:gd name="T3" fmla="*/ 246857 h 21600"/>
              <a:gd name="T4" fmla="*/ 1472407 w 21600"/>
              <a:gd name="T5" fmla="*/ 493713 h 21600"/>
              <a:gd name="T6" fmla="*/ 0 w 21600"/>
              <a:gd name="T7" fmla="*/ 246857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SzPct val="45000"/>
              <a:buFontTx/>
              <a:buNone/>
            </a:pPr>
            <a:fld id="{93EF2580-6486-4395-9DD1-64A4233BAA7B}" type="slidenum">
              <a:rPr lang="pl-PL" altLang="pl-PL" sz="1200">
                <a:latin typeface="Calibri" panose="020F0502020204030204" pitchFamily="34" charset="0"/>
                <a:ea typeface="Microsoft YaHei" panose="020B0503020204020204" pitchFamily="34" charset="-122"/>
              </a:rPr>
              <a:pPr algn="r">
                <a:buClrTx/>
                <a:buSzPct val="45000"/>
                <a:buFontTx/>
                <a:buNone/>
              </a:pPr>
              <a:t>8</a:t>
            </a:fld>
            <a:endParaRPr lang="pl-PL" altLang="pl-PL" sz="12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1519B1-F159-4A65-B85B-7CA067CB648E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5F038D6F-2DF4-4DFF-AC1D-31ED60E9798D}" type="slidenum">
              <a:rPr lang="pl-PL" altLang="pl-PL" sz="1400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buClrTx/>
                <a:buFontTx/>
                <a:buNone/>
              </a:pPr>
              <a:t>9</a:t>
            </a:fld>
            <a:endParaRPr lang="pl-PL" altLang="pl-PL" sz="1400">
              <a:solidFill>
                <a:srgbClr val="FFFFFF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60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3851275" y="9378950"/>
            <a:ext cx="2944813" cy="49371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472407 w 21600"/>
              <a:gd name="T1" fmla="*/ 0 h 21600"/>
              <a:gd name="T2" fmla="*/ 2944813 w 21600"/>
              <a:gd name="T3" fmla="*/ 246857 h 21600"/>
              <a:gd name="T4" fmla="*/ 1472407 w 21600"/>
              <a:gd name="T5" fmla="*/ 493713 h 21600"/>
              <a:gd name="T6" fmla="*/ 0 w 21600"/>
              <a:gd name="T7" fmla="*/ 246857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SzPct val="45000"/>
              <a:buFontTx/>
              <a:buNone/>
            </a:pPr>
            <a:fld id="{D018FB2F-9541-4833-80A7-C459632DF749}" type="slidenum">
              <a:rPr lang="pl-PL" altLang="pl-PL" sz="1200">
                <a:latin typeface="Calibri" panose="020F0502020204030204" pitchFamily="34" charset="0"/>
                <a:ea typeface="Microsoft YaHei" panose="020B0503020204020204" pitchFamily="34" charset="-122"/>
              </a:rPr>
              <a:pPr algn="r">
                <a:buClrTx/>
                <a:buSzPct val="45000"/>
                <a:buFontTx/>
                <a:buNone/>
              </a:pPr>
              <a:t>9</a:t>
            </a:fld>
            <a:endParaRPr lang="pl-PL" altLang="pl-PL" sz="12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FFB949-5FC8-47A9-A5A7-7E002FD3ECE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8984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3C9241-6392-4BB5-969D-58D5A0B5CEA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4578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36560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365601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BC38B5-2E49-42E6-92F8-6A1C81F0970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073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8726AB-2A7C-4D86-B40A-980FAAC8AAF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39074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35433C-E404-41CD-97D6-D551875D764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916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D00296F-D686-4F45-9EFE-9821D903970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55912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4273136-7390-46CA-A462-1CD9F5014EE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3469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BC0F4A-415D-4890-B05E-D3F84A9CDE6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686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313417-A6C4-4950-9F97-A8F50EB5EC6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5150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5D6E22-2C4E-48D4-9BD8-84E465BEC6B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4910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C12BB95-C1AF-46CC-B5B6-57C6AFBF5F6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4401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5DCAA98-F812-412D-8DC3-5BF553E0C04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6701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8A92565-8152-4C18-860D-07FD2021560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2867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F34471-A0A6-4C86-ADCC-A774A2C2063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325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CC7F47-D4BD-4D4D-9FD4-304FC7724B8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96133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8E0133-CBAC-4234-BBAC-65741FC7BD8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573382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39A82A-412C-4F3D-9D52-8EADC52B704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5031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486C6F-555A-4D83-ACA2-90C9AFFC12A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28732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2AED1AC-0DDE-4CC6-8AC7-C87A961CF59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33456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E56EAD3-5270-4A38-9A9F-1C324B7AA5F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554076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57D3E1F-39B7-4442-9EFB-ED12FEA799E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540183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6705C33-D5F5-4CD9-BA4F-07FC22831C3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6043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07FFA44-4734-427C-8982-6E3D757CC25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044083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E33597A-D497-44E8-8140-3906A18BFF7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93430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39108AE-4EDE-48D0-9911-DBD7DD3B376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583264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D1F546-C3B9-4F0A-8A3F-0202863E124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55866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60007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60007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A36B1A-3DFA-48BB-BCF6-91D280EE001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579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65CE569-171D-4B83-93FE-F2E0344419B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26789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09CFE42-3278-4842-B5A3-E23D1FCAD08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08035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C090BD-F7C1-4DEB-80B7-AED7E0C11D2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45061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700F428-52DC-42E7-9B7E-8F71EE1B053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19102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E5945C6-C612-4BC5-9F1E-C779E9C97C2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62798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8FAE94-740A-497D-BE16-BE68242FF03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5902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21844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21844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ECCE72C-CD11-41F8-9118-66AB4530EF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685534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DA4EA22-0A04-466D-A83F-2A876202782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55108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4D286B-7A5B-4B98-96A1-95B328DC314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78994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CD1180-B250-4D8E-85FD-745F4746423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567639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BE012E-DDB7-4E49-816A-E559791E1CE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07758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160338"/>
            <a:ext cx="2055812" cy="59674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338"/>
            <a:ext cx="6018213" cy="596741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69C19B5-30B4-4038-9764-6A2F0A27AB2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5236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DA4158-61BF-4C30-9A01-B0D6B1ED8A0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6270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B7AC85-5DAF-48EB-9FFC-AFC44C5385C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229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DF14A6-09AC-459E-A7AB-1D39F348627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5164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74E33BC-9495-4DCF-818B-1E21859E18E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5285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A7A1FE-7B7F-41CE-B1D8-50D6CB12487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983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447800 w 21600"/>
              <a:gd name="T1" fmla="*/ 0 h 21600"/>
              <a:gd name="T2" fmla="*/ 2895600 w 21600"/>
              <a:gd name="T3" fmla="*/ 184150 h 21600"/>
              <a:gd name="T4" fmla="*/ 1447800 w 21600"/>
              <a:gd name="T5" fmla="*/ 368300 h 21600"/>
              <a:gd name="T6" fmla="*/ 0 w 21600"/>
              <a:gd name="T7" fmla="*/ 18415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21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57200" y="6353175"/>
            <a:ext cx="21320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72E2D4A4-C464-4BAE-94DC-C26134C9BE8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447800 w 21600"/>
              <a:gd name="T1" fmla="*/ 0 h 21600"/>
              <a:gd name="T2" fmla="*/ 2895600 w 21600"/>
              <a:gd name="T3" fmla="*/ 184150 h 21600"/>
              <a:gd name="T4" fmla="*/ 1447800 w 21600"/>
              <a:gd name="T5" fmla="*/ 368300 h 21600"/>
              <a:gd name="T6" fmla="*/ 0 w 21600"/>
              <a:gd name="T7" fmla="*/ 18415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6353175"/>
            <a:ext cx="21320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2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fld id="{79D5F6E1-E872-48EF-AC41-1FE2FD1BFA54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Freeform 1"/>
          <p:cNvSpPr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447800 w 21600"/>
              <a:gd name="T1" fmla="*/ 0 h 21600"/>
              <a:gd name="T2" fmla="*/ 2895600 w 21600"/>
              <a:gd name="T3" fmla="*/ 184150 h 21600"/>
              <a:gd name="T4" fmla="*/ 1447800 w 21600"/>
              <a:gd name="T5" fmla="*/ 368300 h 21600"/>
              <a:gd name="T6" fmla="*/ 0 w 21600"/>
              <a:gd name="T7" fmla="*/ 18415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6353175"/>
            <a:ext cx="21320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2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fld id="{3538E499-DCC6-4F5B-8D1D-FCEE4A7C1C4A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Freeform 1"/>
          <p:cNvSpPr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447800 w 21600"/>
              <a:gd name="T1" fmla="*/ 0 h 21600"/>
              <a:gd name="T2" fmla="*/ 2895600 w 21600"/>
              <a:gd name="T3" fmla="*/ 184150 h 21600"/>
              <a:gd name="T4" fmla="*/ 1447800 w 21600"/>
              <a:gd name="T5" fmla="*/ 368300 h 21600"/>
              <a:gd name="T6" fmla="*/ 0 w 21600"/>
              <a:gd name="T7" fmla="*/ 18415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98" name="Freeform 2"/>
          <p:cNvSpPr>
            <a:spLocks noChangeArrowheads="1"/>
          </p:cNvSpPr>
          <p:nvPr/>
        </p:nvSpPr>
        <p:spPr bwMode="auto">
          <a:xfrm>
            <a:off x="457200" y="6353175"/>
            <a:ext cx="2132013" cy="3714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066007 w 21600"/>
              <a:gd name="T1" fmla="*/ 0 h 21600"/>
              <a:gd name="T2" fmla="*/ 2132013 w 21600"/>
              <a:gd name="T3" fmla="*/ 185738 h 21600"/>
              <a:gd name="T4" fmla="*/ 1066007 w 21600"/>
              <a:gd name="T5" fmla="*/ 371475 h 21600"/>
              <a:gd name="T6" fmla="*/ 0 w 21600"/>
              <a:gd name="T7" fmla="*/ 18573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88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2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fld id="{AB14A360-EB06-4520-9F29-10D16F42E438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338"/>
            <a:ext cx="8226425" cy="136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" y="6246813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127375" y="6246813"/>
            <a:ext cx="2897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68313" y="1052513"/>
            <a:ext cx="8228012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GB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Poradnik dla Rodziców</a:t>
            </a: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319588" y="2636838"/>
            <a:ext cx="4592637" cy="21590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2296319 w 21600"/>
              <a:gd name="T1" fmla="*/ 0 h 21600"/>
              <a:gd name="T2" fmla="*/ 4592637 w 21600"/>
              <a:gd name="T3" fmla="*/ 1079500 h 21600"/>
              <a:gd name="T4" fmla="*/ 2296319 w 21600"/>
              <a:gd name="T5" fmla="*/ 2159000 h 21600"/>
              <a:gd name="T6" fmla="*/ 0 w 21600"/>
              <a:gd name="T7" fmla="*/ 1079500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Co może zrobić rodzic?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Gdzie szukać pomocy?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3789363"/>
            <a:ext cx="4225925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411163" y="338138"/>
            <a:ext cx="8229600" cy="17938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896938 h 21600"/>
              <a:gd name="T4" fmla="*/ 4114800 w 21600"/>
              <a:gd name="T5" fmla="*/ 1793875 h 21600"/>
              <a:gd name="T6" fmla="*/ 0 w 21600"/>
              <a:gd name="T7" fmla="*/ 896938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Jakie sygnały mogą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wskazywać, że dziecko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zaczyna eksperymentować?</a:t>
            </a:r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395288" y="2133600"/>
            <a:ext cx="8229600" cy="4497388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248694 h 21600"/>
              <a:gd name="T4" fmla="*/ 4114800 w 21600"/>
              <a:gd name="T5" fmla="*/ 4497388 h 21600"/>
              <a:gd name="T6" fmla="*/ 0 w 21600"/>
              <a:gd name="T7" fmla="*/ 2248694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Porzucenie dotychczasowych zainteresowań;*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Kłopoty w szkole (słabsze oceny, konflikty z nauczycielami, wagary);*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Izolowanie się od innych domowników;*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Zamykanie się w pokoju, niechęć do rozmów;*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Bunt, łamanie obowiązujących w domu zasad;*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Nadmierne reakcje na krytykę na niewielkie nawet niepowodzenia;*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333375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148263" y="6381750"/>
            <a:ext cx="38877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pl-PL" altLang="pl-PL">
                <a:latin typeface="Calibri" panose="020F0502020204030204" pitchFamily="34" charset="0"/>
              </a:rPr>
              <a:t>*może oznaczać też zmianę rozwojową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1"/>
          <p:cNvSpPr>
            <a:spLocks noChangeArrowheads="1"/>
          </p:cNvSpPr>
          <p:nvPr/>
        </p:nvSpPr>
        <p:spPr bwMode="auto">
          <a:xfrm>
            <a:off x="457200" y="274638"/>
            <a:ext cx="8229600" cy="25781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1289050 h 21600"/>
              <a:gd name="T4" fmla="*/ 4114800 w 21600"/>
              <a:gd name="T5" fmla="*/ 2578100 h 21600"/>
              <a:gd name="T6" fmla="*/ 0 w 21600"/>
              <a:gd name="T7" fmla="*/ 1289050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Co może zrobić rodzic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w sytuacji podejrzenia, </a:t>
            </a:r>
            <a:b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że nastolatek miał lub ma kontakt </a:t>
            </a:r>
            <a:b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z dopalaczami?</a:t>
            </a:r>
          </a:p>
        </p:txBody>
      </p:sp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468313" y="3284538"/>
            <a:ext cx="8228012" cy="3240087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006 w 21600"/>
              <a:gd name="T1" fmla="*/ 0 h 21600"/>
              <a:gd name="T2" fmla="*/ 8228012 w 21600"/>
              <a:gd name="T3" fmla="*/ 1620044 h 21600"/>
              <a:gd name="T4" fmla="*/ 4114006 w 21600"/>
              <a:gd name="T5" fmla="*/ 3240087 h 21600"/>
              <a:gd name="T6" fmla="*/ 0 w 21600"/>
              <a:gd name="T7" fmla="*/ 1620044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Przeprowadź z dzieckiem rozmowę, nie awanturę.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Nie zaczynaj rozmowy, gdy dziecko jest pod wpływem jakiegoś środka – jest wtedy pobudzone lub wycofane i trudno o konkretną rozmowę.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181600" y="6248400"/>
            <a:ext cx="3505200" cy="24606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752600 w 21600"/>
              <a:gd name="T1" fmla="*/ 0 h 21600"/>
              <a:gd name="T2" fmla="*/ 3505200 w 21600"/>
              <a:gd name="T3" fmla="*/ 123032 h 21600"/>
              <a:gd name="T4" fmla="*/ 1752600 w 21600"/>
              <a:gd name="T5" fmla="*/ 246063 h 21600"/>
              <a:gd name="T6" fmla="*/ 0 w 21600"/>
              <a:gd name="T7" fmla="*/ 123032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SzPct val="45000"/>
              <a:buFontTx/>
              <a:buNone/>
            </a:pPr>
            <a:r>
              <a:rPr lang="pl-PL" altLang="pl-PL" sz="1000">
                <a:latin typeface="Calibri" panose="020F0502020204030204" pitchFamily="34" charset="0"/>
                <a:ea typeface="Microsoft YaHei" panose="020B0503020204020204" pitchFamily="34" charset="-122"/>
              </a:rPr>
              <a:t>Źródło: Jak chronić dziecko przed narkotykami, PARPAMEDIA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04813"/>
            <a:ext cx="1404937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"/>
          <p:cNvSpPr>
            <a:spLocks noChangeArrowheads="1"/>
          </p:cNvSpPr>
          <p:nvPr/>
        </p:nvSpPr>
        <p:spPr bwMode="auto">
          <a:xfrm>
            <a:off x="457200" y="274638"/>
            <a:ext cx="8229600" cy="1570037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785019 h 21600"/>
              <a:gd name="T4" fmla="*/ 4114800 w 21600"/>
              <a:gd name="T5" fmla="*/ 1570037 h 21600"/>
              <a:gd name="T6" fmla="*/ 0 w 21600"/>
              <a:gd name="T7" fmla="*/ 785019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Co może zrobić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rodzic (…)?</a:t>
            </a:r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9750" y="1989138"/>
            <a:ext cx="8229600" cy="4525962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262981 h 21600"/>
              <a:gd name="T4" fmla="*/ 4114800 w 21600"/>
              <a:gd name="T5" fmla="*/ 4525962 h 21600"/>
              <a:gd name="T6" fmla="*/ 0 w 21600"/>
              <a:gd name="T7" fmla="*/ 2262981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Staraj się zapewnić dziecko, że rozmawiasz z nim, bo się o nie martwisz.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Powstrzymaj się od krytyki i obwiniania.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Nie ufaj zapewnieniom dziecka, że narkotyk należy do kolegi, który zostawił go przez przypadek.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Możesz zrobić test na obecność </a:t>
            </a:r>
            <a:r>
              <a:rPr lang="pl-PL" altLang="pl-PL" sz="3200" u="sng">
                <a:latin typeface="Calibri" panose="020F0502020204030204" pitchFamily="34" charset="0"/>
                <a:ea typeface="Microsoft YaHei" panose="020B0503020204020204" pitchFamily="34" charset="-122"/>
              </a:rPr>
              <a:t>narkotyków</a:t>
            </a: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 w moczu (pamiętaj, że test można oszukać).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181600" y="6248400"/>
            <a:ext cx="3505200" cy="24606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752600 w 21600"/>
              <a:gd name="T1" fmla="*/ 0 h 21600"/>
              <a:gd name="T2" fmla="*/ 3505200 w 21600"/>
              <a:gd name="T3" fmla="*/ 123032 h 21600"/>
              <a:gd name="T4" fmla="*/ 1752600 w 21600"/>
              <a:gd name="T5" fmla="*/ 246063 h 21600"/>
              <a:gd name="T6" fmla="*/ 0 w 21600"/>
              <a:gd name="T7" fmla="*/ 123032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SzPct val="45000"/>
              <a:buFontTx/>
              <a:buNone/>
            </a:pPr>
            <a:r>
              <a:rPr lang="pl-PL" altLang="pl-PL" sz="1000">
                <a:latin typeface="Calibri" panose="020F0502020204030204" pitchFamily="34" charset="0"/>
                <a:ea typeface="Microsoft YaHei" panose="020B0503020204020204" pitchFamily="34" charset="-122"/>
              </a:rPr>
              <a:t>Źródło: Jak chronić dziecko przed narkotykami, PARPAMEDIA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1"/>
          <p:cNvSpPr>
            <a:spLocks noChangeArrowheads="1"/>
          </p:cNvSpPr>
          <p:nvPr/>
        </p:nvSpPr>
        <p:spPr bwMode="auto">
          <a:xfrm>
            <a:off x="457200" y="274638"/>
            <a:ext cx="8229600" cy="14255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712788 h 21600"/>
              <a:gd name="T4" fmla="*/ 4114800 w 21600"/>
              <a:gd name="T5" fmla="*/ 1425575 h 21600"/>
              <a:gd name="T6" fmla="*/ 0 w 21600"/>
              <a:gd name="T7" fmla="*/ 712788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Co może zrobić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rodzic (…)?</a:t>
            </a:r>
          </a:p>
        </p:txBody>
      </p:sp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395288" y="1700213"/>
            <a:ext cx="8229600" cy="4926012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463006 h 21600"/>
              <a:gd name="T4" fmla="*/ 4114800 w 21600"/>
              <a:gd name="T5" fmla="*/ 4926012 h 21600"/>
              <a:gd name="T6" fmla="*/ 0 w 21600"/>
              <a:gd name="T7" fmla="*/ 246300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Podejmuj rozmowy o wpływie dopalaczy na organizm, ryzyku uzależnienia się, niebezpieczeństwie utraty kontroli nad sobą.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Określ jasno zasady i postawę wobec narkotyków i dopalaczy. Mów wprost, że się nie zgadzasz na palenie lub branie.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Staraj się poznać kolegów swojego dziecka, ale unikaj przepytywania (nastolatek ma silną potrzebę budowanie własnego świata).</a:t>
            </a:r>
          </a:p>
          <a:p>
            <a:pPr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32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5292725" y="6453188"/>
            <a:ext cx="3503613" cy="246062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751807 w 21600"/>
              <a:gd name="T1" fmla="*/ 0 h 21600"/>
              <a:gd name="T2" fmla="*/ 3503613 w 21600"/>
              <a:gd name="T3" fmla="*/ 123031 h 21600"/>
              <a:gd name="T4" fmla="*/ 1751807 w 21600"/>
              <a:gd name="T5" fmla="*/ 246062 h 21600"/>
              <a:gd name="T6" fmla="*/ 0 w 21600"/>
              <a:gd name="T7" fmla="*/ 123031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SzPct val="45000"/>
              <a:buFontTx/>
              <a:buNone/>
            </a:pPr>
            <a:r>
              <a:rPr lang="pl-PL" altLang="pl-PL" sz="1000">
                <a:latin typeface="Calibri" panose="020F0502020204030204" pitchFamily="34" charset="0"/>
                <a:ea typeface="Microsoft YaHei" panose="020B0503020204020204" pitchFamily="34" charset="-122"/>
              </a:rPr>
              <a:t>Źródło: Jak chronić dziecko przed narkotykami, PARPAMEDIA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195263"/>
            <a:ext cx="8655050" cy="641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1"/>
          <p:cNvSpPr>
            <a:spLocks noChangeArrowheads="1"/>
          </p:cNvSpPr>
          <p:nvPr/>
        </p:nvSpPr>
        <p:spPr bwMode="auto">
          <a:xfrm>
            <a:off x="468313" y="404813"/>
            <a:ext cx="8228012" cy="143192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006 w 21600"/>
              <a:gd name="T1" fmla="*/ 0 h 21600"/>
              <a:gd name="T2" fmla="*/ 8228012 w 21600"/>
              <a:gd name="T3" fmla="*/ 715963 h 21600"/>
              <a:gd name="T4" fmla="*/ 4114006 w 21600"/>
              <a:gd name="T5" fmla="*/ 1431925 h 21600"/>
              <a:gd name="T6" fmla="*/ 0 w 21600"/>
              <a:gd name="T7" fmla="*/ 715963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Gdańskie Centrum </a:t>
            </a:r>
            <a:b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Profilaktyki Uzależnień</a:t>
            </a:r>
          </a:p>
        </p:txBody>
      </p:sp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457200" y="1989138"/>
            <a:ext cx="8229600" cy="4313237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156619 h 21600"/>
              <a:gd name="T4" fmla="*/ 4114800 w 21600"/>
              <a:gd name="T5" fmla="*/ 4313237 h 21600"/>
              <a:gd name="T6" fmla="*/ 0 w 21600"/>
              <a:gd name="T7" fmla="*/ 2156619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9725" indent="-338138">
              <a:tabLst>
                <a:tab pos="339725" algn="l"/>
                <a:tab pos="6826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9725" algn="l"/>
                <a:tab pos="6826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9725" algn="l"/>
                <a:tab pos="6826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9725" algn="l"/>
                <a:tab pos="6826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9725" algn="l"/>
                <a:tab pos="6826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6826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6826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6826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6826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	</a:t>
            </a:r>
          </a:p>
          <a:p>
            <a:pPr algn="ctr"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Punkt Konsultacyjny GCPU</a:t>
            </a:r>
          </a:p>
          <a:p>
            <a:pPr algn="ctr"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ul. Dyrekcyjna 5 (IV piętro), Gdańsk</a:t>
            </a:r>
          </a:p>
          <a:p>
            <a:pPr algn="ctr"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pn-pt w godz. 8:00-15:30</a:t>
            </a:r>
          </a:p>
          <a:p>
            <a:pPr algn="ctr"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320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algn="ctr"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Telefon Interwencyjny GCPU</a:t>
            </a:r>
          </a:p>
          <a:p>
            <a:pPr algn="ctr"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58 320 44 04</a:t>
            </a:r>
          </a:p>
          <a:p>
            <a:pPr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32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333375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"/>
          <p:cNvGrpSpPr>
            <a:grpSpLocks/>
          </p:cNvGrpSpPr>
          <p:nvPr/>
        </p:nvGrpSpPr>
        <p:grpSpPr bwMode="auto">
          <a:xfrm>
            <a:off x="755650" y="115888"/>
            <a:ext cx="8164513" cy="6154737"/>
            <a:chOff x="476" y="73"/>
            <a:chExt cx="5143" cy="3877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73"/>
              <a:ext cx="5143" cy="3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1507" name="Freeform 3"/>
            <p:cNvSpPr>
              <a:spLocks noChangeArrowheads="1"/>
            </p:cNvSpPr>
            <p:nvPr/>
          </p:nvSpPr>
          <p:spPr bwMode="auto">
            <a:xfrm>
              <a:off x="476" y="73"/>
              <a:ext cx="5143" cy="3877"/>
            </a:xfrm>
            <a:custGeom>
              <a:avLst/>
              <a:gdLst>
                <a:gd name="G0" fmla="+- 21600 0 0"/>
                <a:gd name="G1" fmla="+- 1 0 0"/>
                <a:gd name="G2" fmla="+- 65535 0 0"/>
                <a:gd name="G3" fmla="*/ 1 16385 2"/>
                <a:gd name="G4" fmla="*/ 1 29003 51712"/>
                <a:gd name="T0" fmla="*/ 4144860 w 21600"/>
                <a:gd name="T1" fmla="*/ 0 h 21600"/>
                <a:gd name="T2" fmla="*/ 8289720 w 21600"/>
                <a:gd name="T3" fmla="*/ 3126420 h 21600"/>
                <a:gd name="T4" fmla="*/ 4144860 w 21600"/>
                <a:gd name="T5" fmla="*/ 6252840 h 21600"/>
                <a:gd name="T6" fmla="*/ 0 w 21600"/>
                <a:gd name="T7" fmla="*/ 312642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013325"/>
            <a:ext cx="1592262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49275"/>
            <a:ext cx="9144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1404938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39750" y="6381750"/>
            <a:ext cx="4248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pl-PL" altLang="pl-PL">
                <a:latin typeface="Calibri" panose="020F0502020204030204" pitchFamily="34" charset="0"/>
              </a:rPr>
              <a:t>GCPU nie prowadzi terapii uzależnień.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1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571500 h 21600"/>
              <a:gd name="T4" fmla="*/ 4114800 w 21600"/>
              <a:gd name="T5" fmla="*/ 1143000 h 21600"/>
              <a:gd name="T6" fmla="*/ 0 w 21600"/>
              <a:gd name="T7" fmla="*/ 571500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FreD goes net</a:t>
            </a:r>
          </a:p>
        </p:txBody>
      </p:sp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457200" y="1600200"/>
            <a:ext cx="8229600" cy="492442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462213 h 21600"/>
              <a:gd name="T4" fmla="*/ 4114800 w 21600"/>
              <a:gd name="T5" fmla="*/ 4924425 h 21600"/>
              <a:gd name="T6" fmla="*/ 0 w 21600"/>
              <a:gd name="T7" fmla="*/ 2462213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8138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8-godzinny rekomendowany program profilaktyki selektywnej.</a:t>
            </a:r>
          </a:p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Adresatem programu są młode osoby w wieku 14-21 lat, które używają substancji psychoaktywnych w sposób okazjonalny </a:t>
            </a:r>
            <a:b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lub szkodliwy.</a:t>
            </a:r>
          </a:p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320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Program </a:t>
            </a:r>
            <a:r>
              <a:rPr lang="pl-PL" altLang="pl-PL" sz="3200" b="1" u="sng">
                <a:latin typeface="Calibri" panose="020F0502020204030204" pitchFamily="34" charset="0"/>
                <a:ea typeface="Microsoft YaHei" panose="020B0503020204020204" pitchFamily="34" charset="-122"/>
              </a:rPr>
              <a:t>nie jest przeznaczony </a:t>
            </a: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dla osób uzależnionych oraz używających takich substancji jak opiaty.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149725"/>
            <a:ext cx="1592262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333375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6804025" y="6248400"/>
            <a:ext cx="1882775" cy="24606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941388 w 21600"/>
              <a:gd name="T1" fmla="*/ 0 h 21600"/>
              <a:gd name="T2" fmla="*/ 1882775 w 21600"/>
              <a:gd name="T3" fmla="*/ 123032 h 21600"/>
              <a:gd name="T4" fmla="*/ 941388 w 21600"/>
              <a:gd name="T5" fmla="*/ 246063 h 21600"/>
              <a:gd name="T6" fmla="*/ 0 w 21600"/>
              <a:gd name="T7" fmla="*/ 123032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SzPct val="45000"/>
              <a:buFontTx/>
              <a:buNone/>
            </a:pPr>
            <a:r>
              <a:rPr lang="pl-PL" altLang="pl-PL" sz="1000">
                <a:latin typeface="Calibri" panose="020F0502020204030204" pitchFamily="34" charset="0"/>
                <a:ea typeface="Microsoft YaHei" panose="020B0503020204020204" pitchFamily="34" charset="-122"/>
              </a:rPr>
              <a:t>Źródło: http://www.kbpn.gov.pl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1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571500 h 21600"/>
              <a:gd name="T4" fmla="*/ 4114800 w 21600"/>
              <a:gd name="T5" fmla="*/ 1143000 h 21600"/>
              <a:gd name="T6" fmla="*/ 0 w 21600"/>
              <a:gd name="T7" fmla="*/ 571500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FreD goes net</a:t>
            </a:r>
          </a:p>
        </p:txBody>
      </p:sp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262982 h 21600"/>
              <a:gd name="T4" fmla="*/ 4114800 w 21600"/>
              <a:gd name="T5" fmla="*/ 4525963 h 21600"/>
              <a:gd name="T6" fmla="*/ 0 w 21600"/>
              <a:gd name="T7" fmla="*/ 2262982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8138"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 b="1">
                <a:latin typeface="Calibri" panose="020F0502020204030204" pitchFamily="34" charset="0"/>
                <a:ea typeface="Microsoft YaHei" panose="020B0503020204020204" pitchFamily="34" charset="-122"/>
              </a:rPr>
              <a:t>	Celem </a:t>
            </a: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zajęć jest:</a:t>
            </a: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Podniesienie wiedzy uczestników na temat szkodliwości używania substancji psychoaktywnych;</a:t>
            </a: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Zachęcenie ich do oceny indywidualnego ryzyka używania substancji psychoaktywnych;</a:t>
            </a: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Zachęcenie do zmiany postaw i zachowania – ograniczenia  używania substancji </a:t>
            </a:r>
            <a:b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lub abstynencji.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229225"/>
            <a:ext cx="15906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877050" y="6308725"/>
            <a:ext cx="1881188" cy="24606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940594 w 21600"/>
              <a:gd name="T1" fmla="*/ 0 h 21600"/>
              <a:gd name="T2" fmla="*/ 1881188 w 21600"/>
              <a:gd name="T3" fmla="*/ 123825 h 21600"/>
              <a:gd name="T4" fmla="*/ 940594 w 21600"/>
              <a:gd name="T5" fmla="*/ 247650 h 21600"/>
              <a:gd name="T6" fmla="*/ 0 w 21600"/>
              <a:gd name="T7" fmla="*/ 123825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SzPct val="45000"/>
              <a:buFontTx/>
              <a:buNone/>
            </a:pPr>
            <a:r>
              <a:rPr lang="pl-PL" altLang="pl-PL" sz="1000">
                <a:latin typeface="Calibri" panose="020F0502020204030204" pitchFamily="34" charset="0"/>
                <a:ea typeface="Microsoft YaHei" panose="020B0503020204020204" pitchFamily="34" charset="-122"/>
              </a:rPr>
              <a:t>Źródło: http://www.kbpn.gov.pl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1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571500 h 21600"/>
              <a:gd name="T4" fmla="*/ 4114800 w 21600"/>
              <a:gd name="T5" fmla="*/ 1143000 h 21600"/>
              <a:gd name="T6" fmla="*/ 0 w 21600"/>
              <a:gd name="T7" fmla="*/ 571500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„Szkoła dla Rodziców”</a:t>
            </a:r>
          </a:p>
        </p:txBody>
      </p:sp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9750" y="1484313"/>
            <a:ext cx="8229600" cy="51085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554288 h 21600"/>
              <a:gd name="T4" fmla="*/ 4114800 w 21600"/>
              <a:gd name="T5" fmla="*/ 5108575 h 21600"/>
              <a:gd name="T6" fmla="*/ 0 w 21600"/>
              <a:gd name="T7" fmla="*/ 2554288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8138"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684213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	Warsztaty dla rodziców:</a:t>
            </a:r>
          </a:p>
          <a:p>
            <a:pPr marL="341313" indent="-3397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Stawianie granic;</a:t>
            </a:r>
          </a:p>
          <a:p>
            <a:pPr marL="341313" indent="-3397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Zachęcanie do współpracy;</a:t>
            </a:r>
          </a:p>
          <a:p>
            <a:pPr marL="341313" indent="-3397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Budowanie konsekwentnej postawy wobec dziecka.</a:t>
            </a:r>
          </a:p>
          <a:p>
            <a:pPr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80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algn="ctr"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Po ukończeniu podstawowego etapu </a:t>
            </a:r>
            <a:b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„Szkoły dla Rodziców” możliwość udziału </a:t>
            </a:r>
            <a:b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w zajęciach </a:t>
            </a:r>
            <a:r>
              <a:rPr lang="pl-PL" altLang="pl-PL" sz="3200" b="1">
                <a:latin typeface="Calibri" panose="020F0502020204030204" pitchFamily="34" charset="0"/>
                <a:ea typeface="Microsoft YaHei" panose="020B0503020204020204" pitchFamily="34" charset="-122"/>
              </a:rPr>
              <a:t>„Szkoła dla Rodziców – wychowanie Nastolatka”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604963"/>
            <a:ext cx="27432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655638 h 21600"/>
              <a:gd name="T4" fmla="*/ 4114800 w 21600"/>
              <a:gd name="T5" fmla="*/ 1311275 h 21600"/>
              <a:gd name="T6" fmla="*/ 0 w 21600"/>
              <a:gd name="T7" fmla="*/ 655638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Dlaczego nastolatki sięgają </a:t>
            </a:r>
            <a:b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po dopalacze?</a:t>
            </a: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468313" y="1844675"/>
            <a:ext cx="8228012" cy="452596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006 w 21600"/>
              <a:gd name="T1" fmla="*/ 0 h 21600"/>
              <a:gd name="T2" fmla="*/ 8228012 w 21600"/>
              <a:gd name="T3" fmla="*/ 2262982 h 21600"/>
              <a:gd name="T4" fmla="*/ 4114006 w 21600"/>
              <a:gd name="T5" fmla="*/ 4525963 h 21600"/>
              <a:gd name="T6" fmla="*/ 0 w 21600"/>
              <a:gd name="T7" fmla="*/ 2262982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Aby zaspokoić ciekawość;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Aby uwolnić się od stresu, problemów;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Chcą być bardziej akceptowani i lubiani, a substancje zmieniające przeżywanie mają im pomóc pozbyć się zahamowań;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Chcą sprawdzić czy po narkotykach rzeczywiście będą bardziej śmiali;</a:t>
            </a:r>
          </a:p>
          <a:p>
            <a:pPr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32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5181600" y="6248400"/>
            <a:ext cx="3505200" cy="24606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752600 w 21600"/>
              <a:gd name="T1" fmla="*/ 0 h 21600"/>
              <a:gd name="T2" fmla="*/ 3505200 w 21600"/>
              <a:gd name="T3" fmla="*/ 123032 h 21600"/>
              <a:gd name="T4" fmla="*/ 1752600 w 21600"/>
              <a:gd name="T5" fmla="*/ 246063 h 21600"/>
              <a:gd name="T6" fmla="*/ 0 w 21600"/>
              <a:gd name="T7" fmla="*/ 123032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SzPct val="45000"/>
              <a:buFontTx/>
              <a:buNone/>
            </a:pPr>
            <a:r>
              <a:rPr lang="pl-PL" altLang="pl-PL" sz="1000">
                <a:latin typeface="Calibri" panose="020F0502020204030204" pitchFamily="34" charset="0"/>
                <a:ea typeface="Microsoft YaHei" panose="020B0503020204020204" pitchFamily="34" charset="-122"/>
              </a:rPr>
              <a:t>Źródło: Jak chronić dziecko przed narkotykami, PARPAMEDIA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1"/>
          <p:cNvSpPr>
            <a:spLocks noChangeArrowheads="1"/>
          </p:cNvSpPr>
          <p:nvPr/>
        </p:nvSpPr>
        <p:spPr bwMode="auto">
          <a:xfrm>
            <a:off x="411163" y="360363"/>
            <a:ext cx="8229600" cy="2103437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1051719 h 21600"/>
              <a:gd name="T4" fmla="*/ 4114800 w 21600"/>
              <a:gd name="T5" fmla="*/ 2103437 h 21600"/>
              <a:gd name="T6" fmla="*/ 0 w 21600"/>
              <a:gd name="T7" fmla="*/ 1051719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Stowarzyszenie MONAR</a:t>
            </a:r>
            <a:b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Poradnia Profilaktyki </a:t>
            </a:r>
            <a:b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i Terapii Uzależnień</a:t>
            </a:r>
          </a:p>
        </p:txBody>
      </p:sp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411163" y="2879725"/>
            <a:ext cx="8229600" cy="352425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1762125 h 21600"/>
              <a:gd name="T4" fmla="*/ 4114800 w 21600"/>
              <a:gd name="T5" fmla="*/ 3524250 h 21600"/>
              <a:gd name="T6" fmla="*/ 0 w 21600"/>
              <a:gd name="T7" fmla="*/ 1762125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ul. Srebrniki 9, Gdańsk</a:t>
            </a:r>
          </a:p>
          <a:p>
            <a:pPr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Tel/fax 58 302 63 89</a:t>
            </a:r>
          </a:p>
          <a:p>
            <a:pPr algn="ctr"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Telefon zaufania: 58 302 04 42</a:t>
            </a:r>
          </a:p>
          <a:p>
            <a:pPr algn="ctr"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e-mail: gdanskporadnia@monar.org</a:t>
            </a:r>
          </a:p>
          <a:p>
            <a:pPr algn="ctr"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320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algn="ctr"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Czynne: pon.-pt. 9.00-20.00, sob. 10.00-14.00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3240088"/>
            <a:ext cx="22193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1"/>
          <p:cNvSpPr>
            <a:spLocks noChangeArrowheads="1"/>
          </p:cNvSpPr>
          <p:nvPr/>
        </p:nvSpPr>
        <p:spPr bwMode="auto">
          <a:xfrm>
            <a:off x="411163" y="179388"/>
            <a:ext cx="8229600" cy="2103437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1051719 h 21600"/>
              <a:gd name="T4" fmla="*/ 4114800 w 21600"/>
              <a:gd name="T5" fmla="*/ 2103437 h 21600"/>
              <a:gd name="T6" fmla="*/ 0 w 21600"/>
              <a:gd name="T7" fmla="*/ 1051719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Stowarzyszenie MONAR</a:t>
            </a:r>
            <a:b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Poradnia Profilaktyki </a:t>
            </a:r>
            <a:b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i Terapii Uzależnień</a:t>
            </a:r>
          </a:p>
        </p:txBody>
      </p:sp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411163" y="2339975"/>
            <a:ext cx="8229600" cy="422275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111375 h 21600"/>
              <a:gd name="T4" fmla="*/ 4114800 w 21600"/>
              <a:gd name="T5" fmla="*/ 4222750 h 21600"/>
              <a:gd name="T6" fmla="*/ 0 w 21600"/>
              <a:gd name="T7" fmla="*/ 2111375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8138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800" b="1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Dla osób z problemem narkotykowym;</a:t>
            </a: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Dla rodzin osób z problemem narkotykowym;</a:t>
            </a: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Dla osób uzależnionych utrzymujących abstynencję;</a:t>
            </a: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Dla osób niezmotywowanych do leczenia;</a:t>
            </a: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Konsultacje prawne;</a:t>
            </a: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Konsultacje psychiatryczne.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04937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1"/>
          <p:cNvSpPr>
            <a:spLocks noChangeArrowheads="1"/>
          </p:cNvSpPr>
          <p:nvPr/>
        </p:nvSpPr>
        <p:spPr bwMode="auto">
          <a:xfrm>
            <a:off x="411163" y="228600"/>
            <a:ext cx="8229600" cy="25304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1265238 h 21600"/>
              <a:gd name="T4" fmla="*/ 4114800 w 21600"/>
              <a:gd name="T5" fmla="*/ 2530475 h 21600"/>
              <a:gd name="T6" fmla="*/ 0 w 21600"/>
              <a:gd name="T7" fmla="*/ 1265238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Stowarzyszenie MONAR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Ośrodek Leczenia, Terapii </a:t>
            </a:r>
            <a:b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i Rehabilitacji Uzależnień</a:t>
            </a:r>
            <a:b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dla Dzieci i Młodzieży w Gdańsku</a:t>
            </a:r>
          </a:p>
        </p:txBody>
      </p:sp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39750" y="2995613"/>
            <a:ext cx="8229600" cy="3602037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1801019 h 21600"/>
              <a:gd name="T4" fmla="*/ 4114800 w 21600"/>
              <a:gd name="T5" fmla="*/ 3602037 h 21600"/>
              <a:gd name="T6" fmla="*/ 0 w 21600"/>
              <a:gd name="T7" fmla="*/ 1801019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8138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ul. Agrarna 2, Gdańsk</a:t>
            </a:r>
          </a:p>
          <a:p>
            <a:pPr algn="ctr"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tel/fax: 58 349 46 90, 58 349 49 54</a:t>
            </a:r>
          </a:p>
          <a:p>
            <a:pPr algn="ctr"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tel. kom. 508 367 387</a:t>
            </a:r>
          </a:p>
          <a:p>
            <a:pPr algn="ctr"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320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algn="ctr"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E-mail: matarnia@monar.org</a:t>
            </a:r>
          </a:p>
          <a:p>
            <a:pPr algn="ctr"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www.monar-gdansk.com.pl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1"/>
          <p:cNvSpPr>
            <a:spLocks noChangeArrowheads="1"/>
          </p:cNvSpPr>
          <p:nvPr/>
        </p:nvSpPr>
        <p:spPr bwMode="auto">
          <a:xfrm>
            <a:off x="539750" y="0"/>
            <a:ext cx="8229600" cy="25304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1265238 h 21600"/>
              <a:gd name="T4" fmla="*/ 4114800 w 21600"/>
              <a:gd name="T5" fmla="*/ 2530475 h 21600"/>
              <a:gd name="T6" fmla="*/ 0 w 21600"/>
              <a:gd name="T7" fmla="*/ 1265238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Stowarzyszenie MONAR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Ośrodek Leczenia, Terapii </a:t>
            </a:r>
            <a:b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i Rehabilitacji Uzależnień</a:t>
            </a:r>
            <a:b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dla Dzieci i Młodzieży w Gdańsku</a:t>
            </a:r>
          </a:p>
        </p:txBody>
      </p:sp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360363" y="2387600"/>
            <a:ext cx="8229600" cy="427355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136775 h 21600"/>
              <a:gd name="T4" fmla="*/ 4114800 w 21600"/>
              <a:gd name="T5" fmla="*/ 4273550 h 21600"/>
              <a:gd name="T6" fmla="*/ 0 w 21600"/>
              <a:gd name="T7" fmla="*/ 2136775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9725" indent="-338138"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80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marL="338138" indent="-336550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Poradnia Rodzinna: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pn-pt w godz. 15:00-20:00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Tel. 505 607 440</a:t>
            </a:r>
          </a:p>
          <a:p>
            <a:pPr marL="338138" indent="-336550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FreD goes net;</a:t>
            </a:r>
          </a:p>
          <a:p>
            <a:pPr marL="338138" indent="-336550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Program terapeutyczny (wiek: 13-20 lat, </a:t>
            </a:r>
            <a:b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czas: 9 lub 12 miesięcy, także dla nieubezpieczonych)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Przyjęcia: pn-pt w godz. 9:00-15:00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Tel. 58 349 46 90, 508 367 387.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3" y="4232275"/>
            <a:ext cx="973137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1"/>
          <p:cNvSpPr>
            <a:spLocks noChangeArrowheads="1"/>
          </p:cNvSpPr>
          <p:nvPr/>
        </p:nvSpPr>
        <p:spPr bwMode="auto">
          <a:xfrm>
            <a:off x="539750" y="0"/>
            <a:ext cx="8229600" cy="25304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1265238 h 21600"/>
              <a:gd name="T4" fmla="*/ 4114800 w 21600"/>
              <a:gd name="T5" fmla="*/ 2530475 h 21600"/>
              <a:gd name="T6" fmla="*/ 0 w 21600"/>
              <a:gd name="T7" fmla="*/ 1265238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Stowarzyszenie MONAR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Ośrodek Leczenia, Terapii </a:t>
            </a:r>
            <a:b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i Rehabilitacji Uzależnień</a:t>
            </a:r>
            <a:b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dla Dzieci i Młodzieży w Gdańsku</a:t>
            </a:r>
          </a:p>
        </p:txBody>
      </p:sp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411163" y="2339975"/>
            <a:ext cx="8229600" cy="44958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247900 h 21600"/>
              <a:gd name="T4" fmla="*/ 4114800 w 21600"/>
              <a:gd name="T5" fmla="*/ 4495800 h 21600"/>
              <a:gd name="T6" fmla="*/ 0 w 21600"/>
              <a:gd name="T7" fmla="*/ 2247900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9725" indent="-338138"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80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marL="338138" indent="-336550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Co należy mieć ze sobą przy przyjęciu: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SKIEROWANIE – koniecznie od lekarza, może być to lekarz rodzinny, pierwszego kontaktu lub psychiatra;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DOKUMENT TOŻSAMOŚCI – Dowód Osobisty, tymczasowy Dowód Osobisty lub Paszport, ważna legitymacja szkolna, itp.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TEST NARKOTYKOWY – np. Multi-drug test;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RZECZY OSOBISTE –ubrania, bieliznę, kosmetyki.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333375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1"/>
          <p:cNvSpPr>
            <a:spLocks noChangeArrowheads="1"/>
          </p:cNvSpPr>
          <p:nvPr/>
        </p:nvSpPr>
        <p:spPr bwMode="auto">
          <a:xfrm>
            <a:off x="360363" y="187325"/>
            <a:ext cx="8229600" cy="143192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715963 h 21600"/>
              <a:gd name="T4" fmla="*/ 4114800 w 21600"/>
              <a:gd name="T5" fmla="*/ 1431925 h 21600"/>
              <a:gd name="T6" fmla="*/ 0 w 21600"/>
              <a:gd name="T7" fmla="*/ 715963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Ośrodek Profilaktyki </a:t>
            </a:r>
            <a:b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i Terapii Uzależnień</a:t>
            </a:r>
          </a:p>
        </p:txBody>
      </p:sp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360363" y="1920875"/>
            <a:ext cx="8229600" cy="47402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370138 h 21600"/>
              <a:gd name="T4" fmla="*/ 4114800 w 21600"/>
              <a:gd name="T5" fmla="*/ 4740275 h 21600"/>
              <a:gd name="T6" fmla="*/ 0 w 21600"/>
              <a:gd name="T7" fmla="*/ 2370138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8138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800" b="1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ul. Chrzanowskiego 3/5</a:t>
            </a:r>
          </a:p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81-338 Gdynia</a:t>
            </a:r>
          </a:p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Tel/fax: 58 620 88 88</a:t>
            </a:r>
          </a:p>
          <a:p>
            <a:pPr algn="ctr"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e-mail: narko@opitu.pl</a:t>
            </a:r>
          </a:p>
          <a:p>
            <a:pPr algn="ctr"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www.opitu.pl/poradnia-leczenia-uzaleznien/</a:t>
            </a:r>
          </a:p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200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algn="ctr"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 pn-czw w godz. 8:00 – 19:00</a:t>
            </a:r>
          </a:p>
          <a:p>
            <a:pPr algn="ctr"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piątek w godz. 8:00 - 15:30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2638425"/>
            <a:ext cx="2478088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1"/>
          <p:cNvSpPr>
            <a:spLocks noChangeArrowheads="1"/>
          </p:cNvSpPr>
          <p:nvPr/>
        </p:nvSpPr>
        <p:spPr bwMode="auto">
          <a:xfrm>
            <a:off x="360363" y="360363"/>
            <a:ext cx="8229600" cy="143192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715963 h 21600"/>
              <a:gd name="T4" fmla="*/ 4114800 w 21600"/>
              <a:gd name="T5" fmla="*/ 1431925 h 21600"/>
              <a:gd name="T6" fmla="*/ 0 w 21600"/>
              <a:gd name="T7" fmla="*/ 715963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Ośrodek Profilaktyki </a:t>
            </a:r>
            <a:b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i Terapii Uzależnień</a:t>
            </a:r>
          </a:p>
        </p:txBody>
      </p:sp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411163" y="1619250"/>
            <a:ext cx="8229600" cy="48926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446338 h 21600"/>
              <a:gd name="T4" fmla="*/ 4114800 w 21600"/>
              <a:gd name="T5" fmla="*/ 4892675 h 21600"/>
              <a:gd name="T6" fmla="*/ 0 w 21600"/>
              <a:gd name="T7" fmla="*/ 2446338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8138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800" b="1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Osoby zagrożone uzależnieniem i uzależnione od narkotyków, leków oraz z mieszanym uzależnieniem od leków/narkotyków i alkoholu;</a:t>
            </a: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Ich rodziny i bliscy.</a:t>
            </a:r>
          </a:p>
          <a:p>
            <a:pPr algn="ctr"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Przychodnia realizuje również działania profilaktyczno-edukacyjne skierowane </a:t>
            </a:r>
            <a:b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do dzieci i młodzieży, wychowawców, pedagogów i rodziców.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68313" y="404813"/>
            <a:ext cx="8228012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GB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Młodzieżowy Ośrodek Terapeutyczny „MROWISKO”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23850" y="2205038"/>
            <a:ext cx="8229600" cy="396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Aleja Niepodległości 817A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81-850 Sopot</a:t>
            </a:r>
          </a:p>
          <a:p>
            <a:pPr algn="ctr">
              <a:buClrTx/>
              <a:buSzPct val="45000"/>
              <a:buFontTx/>
              <a:buNone/>
            </a:pPr>
            <a:endParaRPr lang="pl-PL" altLang="pl-PL" sz="440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Tel. 58 550 26 69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e-mail: biuro@mrowisko.org.pl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www.motsopot.org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1619250"/>
            <a:ext cx="28479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333375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1"/>
          <p:cNvSpPr>
            <a:spLocks noChangeArrowheads="1"/>
          </p:cNvSpPr>
          <p:nvPr/>
        </p:nvSpPr>
        <p:spPr bwMode="auto">
          <a:xfrm>
            <a:off x="360363" y="515938"/>
            <a:ext cx="8229600" cy="143192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715963 h 21600"/>
              <a:gd name="T4" fmla="*/ 4114800 w 21600"/>
              <a:gd name="T5" fmla="*/ 1431925 h 21600"/>
              <a:gd name="T6" fmla="*/ 0 w 21600"/>
              <a:gd name="T7" fmla="*/ 715963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Młodzieżowy Ośrodek Terapeutyczny „MROWISKO”</a:t>
            </a:r>
          </a:p>
        </p:txBody>
      </p:sp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230188" y="2308225"/>
            <a:ext cx="8229600" cy="417195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085975 h 21600"/>
              <a:gd name="T4" fmla="*/ 4114800 w 21600"/>
              <a:gd name="T5" fmla="*/ 4171950 h 21600"/>
              <a:gd name="T6" fmla="*/ 0 w 21600"/>
              <a:gd name="T7" fmla="*/ 2085975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8138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320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Osoby uzależnione;</a:t>
            </a: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Młodzież szkolna zagrożona uzależnieniem;</a:t>
            </a: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Rodzice doświadczający trudności wychowawczych.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333375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1"/>
          <p:cNvSpPr>
            <a:spLocks noChangeArrowheads="1"/>
          </p:cNvSpPr>
          <p:nvPr/>
        </p:nvSpPr>
        <p:spPr bwMode="auto">
          <a:xfrm>
            <a:off x="360363" y="515938"/>
            <a:ext cx="8229600" cy="143192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715963 h 21600"/>
              <a:gd name="T4" fmla="*/ 4114800 w 21600"/>
              <a:gd name="T5" fmla="*/ 1431925 h 21600"/>
              <a:gd name="T6" fmla="*/ 0 w 21600"/>
              <a:gd name="T7" fmla="*/ 715963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Młodzieżowy Ośrodek Terapeutyczny „MROWISKO”</a:t>
            </a:r>
          </a:p>
        </p:txBody>
      </p:sp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411163" y="2160588"/>
            <a:ext cx="8229600" cy="417195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085975 h 21600"/>
              <a:gd name="T4" fmla="*/ 4114800 w 21600"/>
              <a:gd name="T5" fmla="*/ 4171950 h 21600"/>
              <a:gd name="T6" fmla="*/ 0 w 21600"/>
              <a:gd name="T7" fmla="*/ 2085975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8138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80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Poradnia: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pn-pt w godz. 9:00 – 20:00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Tel. 58 550 26 69 lub 505 165 924</a:t>
            </a: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Ośrodek Stacjonarny (wiek: 13-19 lat, </a:t>
            </a:r>
            <a:b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czas: 6-11 miesięcy, kontrakt z NFZ)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tel. 508 352 257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poradnia@mrowisko.org.pl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655638 h 21600"/>
              <a:gd name="T4" fmla="*/ 4114800 w 21600"/>
              <a:gd name="T5" fmla="*/ 1311275 h 21600"/>
              <a:gd name="T6" fmla="*/ 0 w 21600"/>
              <a:gd name="T7" fmla="*/ 655638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Dlaczego nastolatki sięgają </a:t>
            </a:r>
            <a:b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po dopalacze?</a:t>
            </a:r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95288" y="1773238"/>
            <a:ext cx="8229600" cy="45243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262188 h 21600"/>
              <a:gd name="T4" fmla="*/ 4114800 w 21600"/>
              <a:gd name="T5" fmla="*/ 4524375 h 21600"/>
              <a:gd name="T6" fmla="*/ 0 w 21600"/>
              <a:gd name="T7" fmla="*/ 2262188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Szukają sposobu na poradzenie sobie w sytuacji trudności w szkole, a dopalacze stają się sposobem na odreagowanie, zapomnienie;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Brak im akceptacji samych siebie, oczekują, </a:t>
            </a:r>
            <a:b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że narkotyki pozwolą im stworzyć siebie na nowo;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Uciekają przed trudnymi emocjami, światem, który  postrzegają, jako zagrażający i wrogi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181600" y="6248400"/>
            <a:ext cx="3505200" cy="24606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1752600 w 21600"/>
              <a:gd name="T1" fmla="*/ 0 h 21600"/>
              <a:gd name="T2" fmla="*/ 3505200 w 21600"/>
              <a:gd name="T3" fmla="*/ 123032 h 21600"/>
              <a:gd name="T4" fmla="*/ 1752600 w 21600"/>
              <a:gd name="T5" fmla="*/ 246063 h 21600"/>
              <a:gd name="T6" fmla="*/ 0 w 21600"/>
              <a:gd name="T7" fmla="*/ 123032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ClrTx/>
              <a:buSzPct val="45000"/>
              <a:buFontTx/>
              <a:buNone/>
            </a:pPr>
            <a:r>
              <a:rPr lang="pl-PL" altLang="pl-PL" sz="1000">
                <a:latin typeface="Calibri" panose="020F0502020204030204" pitchFamily="34" charset="0"/>
                <a:ea typeface="Microsoft YaHei" panose="020B0503020204020204" pitchFamily="34" charset="-122"/>
              </a:rPr>
              <a:t>Źródło: Jak chronić dziecko przed narkotykami, PARPAMEDIA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1"/>
          <p:cNvSpPr>
            <a:spLocks noChangeArrowheads="1"/>
          </p:cNvSpPr>
          <p:nvPr/>
        </p:nvSpPr>
        <p:spPr bwMode="auto">
          <a:xfrm>
            <a:off x="360363" y="515938"/>
            <a:ext cx="8229600" cy="143192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715963 h 21600"/>
              <a:gd name="T4" fmla="*/ 4114800 w 21600"/>
              <a:gd name="T5" fmla="*/ 1431925 h 21600"/>
              <a:gd name="T6" fmla="*/ 0 w 21600"/>
              <a:gd name="T7" fmla="*/ 715963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Młodzieżowy Ośrodek Terapeutyczny „MROWISKO”</a:t>
            </a:r>
          </a:p>
        </p:txBody>
      </p:sp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411163" y="2160588"/>
            <a:ext cx="8229600" cy="417195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085975 h 21600"/>
              <a:gd name="T4" fmla="*/ 4114800 w 21600"/>
              <a:gd name="T5" fmla="*/ 4171950 h 21600"/>
              <a:gd name="T6" fmla="*/ 0 w 21600"/>
              <a:gd name="T7" fmla="*/ 2085975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8138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80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marL="341313" indent="-33972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Warunki przyjęcia do Ośrodka Stacjonarnego: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Wywiad wstępny z rodzicami/opiekunami prawnymi;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Stwierdzenie uzależnienia lub szkodliwego używania środków psychoaktywnych;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l-PL" altLang="pl-PL" sz="2800">
                <a:latin typeface="Calibri" panose="020F0502020204030204" pitchFamily="34" charset="0"/>
                <a:ea typeface="Microsoft YaHei" panose="020B0503020204020204" pitchFamily="34" charset="-122"/>
              </a:rPr>
              <a:t>Wiek: 13-19 lat.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404938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AutoShape 1"/>
          <p:cNvSpPr>
            <a:spLocks noChangeArrowheads="1"/>
          </p:cNvSpPr>
          <p:nvPr/>
        </p:nvSpPr>
        <p:spPr bwMode="auto">
          <a:xfrm>
            <a:off x="360363" y="515938"/>
            <a:ext cx="8229600" cy="143192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715963 h 21600"/>
              <a:gd name="T4" fmla="*/ 4114800 w 21600"/>
              <a:gd name="T5" fmla="*/ 1431925 h 21600"/>
              <a:gd name="T6" fmla="*/ 0 w 21600"/>
              <a:gd name="T7" fmla="*/ 715963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Warto zapamiętać</a:t>
            </a:r>
          </a:p>
        </p:txBody>
      </p:sp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323850" y="1557338"/>
            <a:ext cx="8229600" cy="5040312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520156 h 21600"/>
              <a:gd name="T4" fmla="*/ 4114800 w 21600"/>
              <a:gd name="T5" fmla="*/ 5040312 h 21600"/>
              <a:gd name="T6" fmla="*/ 0 w 21600"/>
              <a:gd name="T7" fmla="*/ 252015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80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buSzPct val="45000"/>
              <a:buFont typeface="Wingdings" panose="05000000000000000000" pitchFamily="2" charset="2"/>
              <a:buChar char="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 Trzeba się umówić.</a:t>
            </a:r>
          </a:p>
          <a:p>
            <a:pPr>
              <a:lnSpc>
                <a:spcPct val="90000"/>
              </a:lnSpc>
              <a:spcBef>
                <a:spcPts val="800"/>
              </a:spcBef>
              <a:buSzPct val="45000"/>
              <a:buFont typeface="Wingdings" panose="05000000000000000000" pitchFamily="2" charset="2"/>
              <a:buChar char="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 Należy być trzeźwym – nie pod wpływem środków psychoaktywnych przy przyjęciu.</a:t>
            </a:r>
          </a:p>
          <a:p>
            <a:pPr>
              <a:lnSpc>
                <a:spcPct val="90000"/>
              </a:lnSpc>
              <a:spcBef>
                <a:spcPts val="800"/>
              </a:spcBef>
              <a:buSzPct val="45000"/>
              <a:buFont typeface="Wingdings" panose="05000000000000000000" pitchFamily="2" charset="2"/>
              <a:buChar char="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 Warto mieć skierowanie.</a:t>
            </a:r>
          </a:p>
          <a:p>
            <a:pPr>
              <a:lnSpc>
                <a:spcPct val="90000"/>
              </a:lnSpc>
              <a:spcBef>
                <a:spcPts val="800"/>
              </a:spcBef>
              <a:buSzPct val="45000"/>
              <a:buFont typeface="Wingdings" panose="05000000000000000000" pitchFamily="2" charset="2"/>
              <a:buChar char="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  Przed skierowaniem dziecka na leczenie rodzic powinien sam skorzystać z konsultacji w ośrodku zajmującym się terapią uzależnień w celu doboru odpowiedniej formy terapii poprzez zapoznanie terapeuty z sytuacją dziecka.</a:t>
            </a:r>
          </a:p>
          <a:p>
            <a:pPr>
              <a:lnSpc>
                <a:spcPct val="90000"/>
              </a:lnSpc>
              <a:spcBef>
                <a:spcPts val="800"/>
              </a:spcBef>
              <a:buSzPct val="45000"/>
              <a:buFont typeface="Wingdings" panose="05000000000000000000" pitchFamily="2" charset="2"/>
              <a:buNone/>
            </a:pPr>
            <a:endParaRPr lang="pl-PL" altLang="pl-PL" sz="32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404938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571500 h 21600"/>
              <a:gd name="T4" fmla="*/ 4114800 w 21600"/>
              <a:gd name="T5" fmla="*/ 1143000 h 21600"/>
              <a:gd name="T6" fmla="*/ 0 w 21600"/>
              <a:gd name="T7" fmla="*/ 571500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Czynniki ryzyka</a:t>
            </a: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457200" y="1917700"/>
            <a:ext cx="8229600" cy="420846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104232 h 21600"/>
              <a:gd name="T4" fmla="*/ 4114800 w 21600"/>
              <a:gd name="T5" fmla="*/ 4208463 h 21600"/>
              <a:gd name="T6" fmla="*/ 0 w 21600"/>
              <a:gd name="T7" fmla="*/ 2104232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Słaba więź ze szkołą, rodziną, kościołem;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Niepowodzenia szkolne;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Przynależność do „problemowych” grup rówieśniczych, tzw. „złe towarzystwo”;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Dostrzeganie aprobaty rówieśników </a:t>
            </a:r>
            <a:b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i dorosłych dla zachowań problemowych.</a:t>
            </a:r>
          </a:p>
          <a:p>
            <a:pPr>
              <a:spcBef>
                <a:spcPts val="800"/>
              </a:spcBef>
              <a:buClrTx/>
              <a:buSzPct val="45000"/>
              <a:buFontTx/>
              <a:buNone/>
            </a:pPr>
            <a:endParaRPr lang="pl-PL" altLang="pl-PL" sz="32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1404938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AutoShape 1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571500 h 21600"/>
              <a:gd name="T4" fmla="*/ 4114800 w 21600"/>
              <a:gd name="T5" fmla="*/ 1143000 h 21600"/>
              <a:gd name="T6" fmla="*/ 0 w 21600"/>
              <a:gd name="T7" fmla="*/ 571500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400">
                <a:latin typeface="Calibri" panose="020F0502020204030204" pitchFamily="34" charset="0"/>
                <a:ea typeface="Microsoft YaHei" panose="020B0503020204020204" pitchFamily="34" charset="-122"/>
              </a:rPr>
              <a:t>Czynniki chroniące</a:t>
            </a:r>
          </a:p>
        </p:txBody>
      </p:sp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457200" y="2060575"/>
            <a:ext cx="8229600" cy="4065588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032794 h 21600"/>
              <a:gd name="T4" fmla="*/ 4114800 w 21600"/>
              <a:gd name="T5" fmla="*/ 4065588 h 21600"/>
              <a:gd name="T6" fmla="*/ 0 w 21600"/>
              <a:gd name="T7" fmla="*/ 2032794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Czynne uczestnictwo w życiu szkoły, rodziny, kościoła, instytucji prospołecznych;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Właściwe „monitorowanie” przez rodziców;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Brak akceptacji dla zachowań odbiegających od norm społecznych.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404938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AutoShape 1"/>
          <p:cNvSpPr>
            <a:spLocks noChangeArrowheads="1"/>
          </p:cNvSpPr>
          <p:nvPr/>
        </p:nvSpPr>
        <p:spPr bwMode="auto">
          <a:xfrm>
            <a:off x="411163" y="338138"/>
            <a:ext cx="8229600" cy="18669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933450 h 21600"/>
              <a:gd name="T4" fmla="*/ 4114800 w 21600"/>
              <a:gd name="T5" fmla="*/ 1866900 h 21600"/>
              <a:gd name="T6" fmla="*/ 0 w 21600"/>
              <a:gd name="T7" fmla="*/ 933450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Jakie sygnały mogą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wskazywać, że dziecko </a:t>
            </a:r>
            <a:b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zaczyna eksperymentować?</a:t>
            </a:r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95288" y="2492375"/>
            <a:ext cx="8229600" cy="414655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073275 h 21600"/>
              <a:gd name="T4" fmla="*/ 4114800 w 21600"/>
              <a:gd name="T5" fmla="*/ 4146550 h 21600"/>
              <a:gd name="T6" fmla="*/ 0 w 21600"/>
              <a:gd name="T7" fmla="*/ 2073275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Huśtawka nastrojów, naprzemienne ożywienie, euforia, histeryczny śmiech bez powodu i ospałość ( spowolnione reakcje „zmulenie”);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Napady lęku, przerażenia;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Nadmierny apetyt lub brak apetytu, wzmożone pragnienie;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ChangeArrowheads="1"/>
          </p:cNvSpPr>
          <p:nvPr/>
        </p:nvSpPr>
        <p:spPr bwMode="auto">
          <a:xfrm>
            <a:off x="411163" y="338138"/>
            <a:ext cx="8229600" cy="1938337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969169 h 21600"/>
              <a:gd name="T4" fmla="*/ 4114800 w 21600"/>
              <a:gd name="T5" fmla="*/ 1938337 h 21600"/>
              <a:gd name="T6" fmla="*/ 0 w 21600"/>
              <a:gd name="T7" fmla="*/ 969169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Jakie sygnały mogą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wskazywać, że dziecko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zaczyna eksperymentować?</a:t>
            </a:r>
          </a:p>
        </p:txBody>
      </p:sp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95288" y="2492375"/>
            <a:ext cx="8229600" cy="414655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073275 h 21600"/>
              <a:gd name="T4" fmla="*/ 4114800 w 21600"/>
              <a:gd name="T5" fmla="*/ 4146550 h 21600"/>
              <a:gd name="T6" fmla="*/ 0 w 21600"/>
              <a:gd name="T7" fmla="*/ 2073275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Częste wietrzenie pokoju, używanie kadzidełek </a:t>
            </a:r>
            <a:b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</a:b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i odświeżaczy powietrza;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Wypowiedzi zawierające pozytywny stosunek do narkotyków;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Zmiana grona przyjaciół, zwłaszcza na starszych od siebie;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Późne powroty lub nagłe wyjścia z domu;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333375"/>
            <a:ext cx="1404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411163" y="338138"/>
            <a:ext cx="8229600" cy="20828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1041400 h 21600"/>
              <a:gd name="T4" fmla="*/ 4114800 w 21600"/>
              <a:gd name="T5" fmla="*/ 2082800 h 21600"/>
              <a:gd name="T6" fmla="*/ 0 w 21600"/>
              <a:gd name="T7" fmla="*/ 1041400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Jakie sygnały mogą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wskazywać, że dziecko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 zaczyna eksperymentować?</a:t>
            </a:r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395288" y="2492375"/>
            <a:ext cx="8229600" cy="41941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2097088 h 21600"/>
              <a:gd name="T4" fmla="*/ 4114800 w 21600"/>
              <a:gd name="T5" fmla="*/ 4194175 h 21600"/>
              <a:gd name="T6" fmla="*/ 0 w 21600"/>
              <a:gd name="T7" fmla="*/ 2097088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Krótkie rozmowy telefoniczne prowadzone półsłówkami;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Zamykanie swojego pokoju na klucz, akcentowanie potrzeby prywatności;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Kłamstwa, wynoszenie wartościowych przedmiotów bądź drobiazgów z domu, podbieranie rodzicom pieniędzy ( początkowo drobnych sum);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04813"/>
            <a:ext cx="1404937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 noChangeArrowheads="1"/>
          </p:cNvSpPr>
          <p:nvPr/>
        </p:nvSpPr>
        <p:spPr bwMode="auto">
          <a:xfrm>
            <a:off x="411163" y="338138"/>
            <a:ext cx="8229600" cy="2009775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800 w 21600"/>
              <a:gd name="T1" fmla="*/ 0 h 21600"/>
              <a:gd name="T2" fmla="*/ 8229600 w 21600"/>
              <a:gd name="T3" fmla="*/ 1004888 h 21600"/>
              <a:gd name="T4" fmla="*/ 4114800 w 21600"/>
              <a:gd name="T5" fmla="*/ 2009775 h 21600"/>
              <a:gd name="T6" fmla="*/ 0 w 21600"/>
              <a:gd name="T7" fmla="*/ 1004888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Jakie sygnały mogą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wskazywać, że dziecko</a:t>
            </a:r>
          </a:p>
          <a:p>
            <a:pPr algn="ctr">
              <a:buClrTx/>
              <a:buSzPct val="45000"/>
              <a:buFontTx/>
              <a:buNone/>
            </a:pPr>
            <a:r>
              <a:rPr lang="pl-PL" altLang="pl-PL" sz="4000">
                <a:latin typeface="Calibri" panose="020F0502020204030204" pitchFamily="34" charset="0"/>
                <a:ea typeface="Microsoft YaHei" panose="020B0503020204020204" pitchFamily="34" charset="-122"/>
              </a:rPr>
              <a:t>zaczyna eksperymentować?</a:t>
            </a:r>
          </a:p>
        </p:txBody>
      </p:sp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468313" y="2711450"/>
            <a:ext cx="8228012" cy="38862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29003 51712"/>
              <a:gd name="T0" fmla="*/ 4114006 w 21600"/>
              <a:gd name="T1" fmla="*/ 0 h 21600"/>
              <a:gd name="T2" fmla="*/ 8228012 w 21600"/>
              <a:gd name="T3" fmla="*/ 1943100 h 21600"/>
              <a:gd name="T4" fmla="*/ 4114006 w 21600"/>
              <a:gd name="T5" fmla="*/ 3886200 h 21600"/>
              <a:gd name="T6" fmla="*/ 0 w 21600"/>
              <a:gd name="T7" fmla="*/ 1943100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Powtarzające się zgłaszanie przez dziecko zagubień lub kradzieży przez rówieśników drobnych sum pieniędzy;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Kłopoty z koncentracją;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l-PL" altLang="pl-PL" sz="3200">
                <a:latin typeface="Calibri" panose="020F0502020204030204" pitchFamily="34" charset="0"/>
                <a:ea typeface="Microsoft YaHei" panose="020B0503020204020204" pitchFamily="34" charset="-122"/>
              </a:rPr>
              <a:t>Zmiany w porach spania; kilkanaście godzin snu, bądź bezsenność;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04813"/>
            <a:ext cx="1404937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509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1107</Words>
  <Application>Microsoft Office PowerPoint</Application>
  <PresentationFormat>Pokaz na ekranie (4:3)</PresentationFormat>
  <Paragraphs>258</Paragraphs>
  <Slides>31</Slides>
  <Notes>31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31</vt:i4>
      </vt:variant>
    </vt:vector>
  </HeadingPairs>
  <TitlesOfParts>
    <vt:vector size="41" baseType="lpstr">
      <vt:lpstr>Microsoft YaHei</vt:lpstr>
      <vt:lpstr>Arial</vt:lpstr>
      <vt:lpstr>Calibri</vt:lpstr>
      <vt:lpstr>Lucida Sans Unicode</vt:lpstr>
      <vt:lpstr>Times New Roman</vt:lpstr>
      <vt:lpstr>Wingdings</vt:lpstr>
      <vt:lpstr>Motyw pakietu Office</vt:lpstr>
      <vt:lpstr>Motyw pakietu Office</vt:lpstr>
      <vt:lpstr>Motyw pakietu Office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Poradnik dla Rodziców</dc:title>
  <dc:subject/>
  <dc:creator>nonamew</dc:creator>
  <cp:keywords/>
  <dc:description/>
  <cp:lastModifiedBy>ABC</cp:lastModifiedBy>
  <cp:revision>8</cp:revision>
  <cp:lastPrinted>1601-01-01T00:00:00Z</cp:lastPrinted>
  <dcterms:created xsi:type="dcterms:W3CDTF">1601-01-01T00:00:00Z</dcterms:created>
  <dcterms:modified xsi:type="dcterms:W3CDTF">2017-10-09T18:46:53Z</dcterms:modified>
  <cp:contentStatus>Wersja ostateczna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