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6C0C9-0FB7-4544-8A7C-794E70B6DC92}" type="datetimeFigureOut">
              <a:rPr lang="pl-PL" smtClean="0"/>
              <a:t>2017-06-21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B4EFF-3133-4C35-A0C3-423B33A6E4D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22238-2354-4657-A3A2-66BA149D61CB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22238-2354-4657-A3A2-66BA149D61CB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5654692"/>
          </a:xfrm>
        </p:spPr>
        <p:txBody>
          <a:bodyPr>
            <a:normAutofit/>
          </a:bodyPr>
          <a:lstStyle/>
          <a:p>
            <a:r>
              <a:rPr lang="pl-PL" dirty="0" smtClean="0"/>
              <a:t>Prezentację  przygotowała Violetta Głuszkowska- nauczyciel </a:t>
            </a:r>
            <a:r>
              <a:rPr lang="pl-PL" dirty="0" smtClean="0"/>
              <a:t>wspomagający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Część II</a:t>
            </a:r>
            <a:br>
              <a:rPr lang="pl-PL" b="1" dirty="0" smtClean="0"/>
            </a:br>
            <a:r>
              <a:rPr lang="pl-PL" b="1" dirty="0" smtClean="0"/>
              <a:t> Mowa i jej rozwój</a:t>
            </a:r>
            <a:endParaRPr lang="pl-PL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818"/>
          </a:xfrm>
        </p:spPr>
        <p:txBody>
          <a:bodyPr>
            <a:normAutofit/>
          </a:bodyPr>
          <a:lstStyle/>
          <a:p>
            <a:pPr algn="l"/>
            <a:r>
              <a:rPr lang="pl-PL" sz="3400" b="1" dirty="0" smtClean="0"/>
              <a:t>cd.  Audiogenne uwarunkowania rozwoju mowy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4625989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 Percepcja mowy jest procesem złożonym, w którym biorą udział: </a:t>
            </a:r>
          </a:p>
          <a:p>
            <a:r>
              <a:rPr lang="pl-PL" sz="2400" dirty="0" smtClean="0">
                <a:solidFill>
                  <a:schemeClr val="tx2"/>
                </a:solidFill>
              </a:rPr>
              <a:t>słuch fizjologiczny, </a:t>
            </a:r>
          </a:p>
          <a:p>
            <a:r>
              <a:rPr lang="pl-PL" sz="2400" dirty="0" smtClean="0">
                <a:solidFill>
                  <a:schemeClr val="tx2"/>
                </a:solidFill>
              </a:rPr>
              <a:t>słuch fonematyczny, </a:t>
            </a:r>
          </a:p>
          <a:p>
            <a:r>
              <a:rPr lang="pl-PL" sz="2400" dirty="0" smtClean="0">
                <a:solidFill>
                  <a:schemeClr val="tx2"/>
                </a:solidFill>
              </a:rPr>
              <a:t>pamięć słuchowa, </a:t>
            </a:r>
          </a:p>
          <a:p>
            <a:r>
              <a:rPr lang="pl-PL" sz="2400" dirty="0" smtClean="0">
                <a:solidFill>
                  <a:schemeClr val="tx2"/>
                </a:solidFill>
              </a:rPr>
              <a:t>umiejętność kojarzenia wzorców słuchowych wyrazów z odpowiednimi pojęciami.</a:t>
            </a:r>
          </a:p>
          <a:p>
            <a:endParaRPr lang="pl-PL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928670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 smtClean="0"/>
              <a:t>cd. Audiogenne uwarunkowania rozwoju mowy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8800" dirty="0" smtClean="0"/>
              <a:t>     </a:t>
            </a:r>
            <a:r>
              <a:rPr lang="pl-PL" sz="9600" dirty="0" smtClean="0"/>
              <a:t>Percepcja dźwięków mowy jest procesem złożonym.</a:t>
            </a:r>
          </a:p>
          <a:p>
            <a:r>
              <a:rPr lang="pl-PL" sz="9600" b="1" dirty="0" smtClean="0">
                <a:solidFill>
                  <a:schemeClr val="tx2"/>
                </a:solidFill>
              </a:rPr>
              <a:t>Recepcja dźwięków mowy</a:t>
            </a:r>
            <a:r>
              <a:rPr lang="pl-PL" sz="9600" dirty="0" smtClean="0">
                <a:solidFill>
                  <a:schemeClr val="tx2"/>
                </a:solidFill>
              </a:rPr>
              <a:t> </a:t>
            </a:r>
            <a:r>
              <a:rPr lang="pl-PL" sz="9600" dirty="0" smtClean="0"/>
              <a:t>potocznie określa się terminem „słyszenie”. Odpowiada za nią analizator słuchowy angażujący niskie piętra CUN związane ze słuchem fizjologicznym. Efektem jego działania jest powstawanie wrażeń słuchowych.</a:t>
            </a:r>
          </a:p>
          <a:p>
            <a:r>
              <a:rPr lang="pl-PL" sz="9600" b="1" dirty="0" smtClean="0">
                <a:solidFill>
                  <a:schemeClr val="tx2"/>
                </a:solidFill>
              </a:rPr>
              <a:t>Rozróżnianie i utożsamianie dźwięków mowy </a:t>
            </a:r>
            <a:r>
              <a:rPr lang="pl-PL" sz="9600" dirty="0" smtClean="0"/>
              <a:t>to rozpoznawanie co najmniej dwóch wrażeń odmiennych fonologicznie jako różnych. Funkcja ta określana jest mianem słuchu mownego. Wśród słuchu mownego wyszczególnić należy: </a:t>
            </a:r>
          </a:p>
          <a:p>
            <a:pPr lvl="1"/>
            <a:r>
              <a:rPr lang="pl-PL" sz="9600" b="1" dirty="0" smtClean="0">
                <a:solidFill>
                  <a:schemeClr val="tx2"/>
                </a:solidFill>
              </a:rPr>
              <a:t>słuch fonemowy</a:t>
            </a:r>
            <a:r>
              <a:rPr lang="pl-PL" sz="9600" dirty="0" smtClean="0">
                <a:solidFill>
                  <a:schemeClr val="tx2"/>
                </a:solidFill>
              </a:rPr>
              <a:t> </a:t>
            </a:r>
            <a:r>
              <a:rPr lang="pl-PL" sz="9600" dirty="0" smtClean="0"/>
              <a:t>- odróżnianie/utożsamianie dwóch wypowiedzi różnych/takich samych fonologicznie,</a:t>
            </a:r>
          </a:p>
          <a:p>
            <a:pPr lvl="1"/>
            <a:r>
              <a:rPr lang="pl-PL" sz="9600" b="1" dirty="0" smtClean="0">
                <a:solidFill>
                  <a:schemeClr val="tx2"/>
                </a:solidFill>
              </a:rPr>
              <a:t>słuch fonetyczny</a:t>
            </a:r>
            <a:r>
              <a:rPr lang="pl-PL" sz="9600" dirty="0" smtClean="0">
                <a:solidFill>
                  <a:schemeClr val="tx2"/>
                </a:solidFill>
              </a:rPr>
              <a:t> </a:t>
            </a:r>
            <a:r>
              <a:rPr lang="pl-PL" sz="9600" dirty="0" smtClean="0"/>
              <a:t>- odróżnianie różnych głosek stanowiących tę samą klasę głosek  - fonemów,</a:t>
            </a:r>
          </a:p>
          <a:p>
            <a:pPr lvl="1"/>
            <a:r>
              <a:rPr lang="pl-PL" sz="9600" b="1" dirty="0" smtClean="0">
                <a:solidFill>
                  <a:schemeClr val="tx2"/>
                </a:solidFill>
              </a:rPr>
              <a:t>słuch prozodyczny</a:t>
            </a:r>
            <a:r>
              <a:rPr lang="pl-PL" sz="9600" dirty="0" smtClean="0">
                <a:solidFill>
                  <a:schemeClr val="tx2"/>
                </a:solidFill>
              </a:rPr>
              <a:t> </a:t>
            </a:r>
            <a:r>
              <a:rPr lang="pl-PL" sz="9600" dirty="0" smtClean="0"/>
              <a:t>- różnicowanie elementów prozodycznych wypowiedzi - akcentu, melodii i rytmu,</a:t>
            </a:r>
          </a:p>
          <a:p>
            <a:pPr lvl="1"/>
            <a:r>
              <a:rPr lang="pl-PL" sz="9600" b="1" dirty="0" smtClean="0">
                <a:solidFill>
                  <a:schemeClr val="tx2"/>
                </a:solidFill>
              </a:rPr>
              <a:t>analizę i syntezę głoskową/sylabową</a:t>
            </a:r>
            <a:r>
              <a:rPr lang="pl-PL" sz="9600" dirty="0" smtClean="0">
                <a:solidFill>
                  <a:schemeClr val="tx2"/>
                </a:solidFill>
              </a:rPr>
              <a:t> </a:t>
            </a:r>
            <a:r>
              <a:rPr lang="pl-PL" sz="9600" dirty="0" smtClean="0"/>
              <a:t>- umiejętność świadomego wyróżniania głosek/sylab w wypowiedzi (z zachowaniem ich kolejności) i łączenia głosek/sylab w całość brzmieniową.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071546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>cd. Audiogenne uwarunkowania rozwoju mowy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000108"/>
            <a:ext cx="8686800" cy="5126055"/>
          </a:xfrm>
        </p:spPr>
        <p:txBody>
          <a:bodyPr>
            <a:normAutofit fontScale="85000" lnSpcReduction="20000"/>
          </a:bodyPr>
          <a:lstStyle/>
          <a:p>
            <a:r>
              <a:rPr lang="pl-PL" sz="3100" b="1" dirty="0" smtClean="0">
                <a:solidFill>
                  <a:schemeClr val="tx2"/>
                </a:solidFill>
              </a:rPr>
              <a:t>Pamięć słuchową wypowiedzi - </a:t>
            </a:r>
            <a:r>
              <a:rPr lang="pl-PL" sz="3100" dirty="0" smtClean="0"/>
              <a:t>przede wszystkim wyrazów i elementów prozodycznych. Istotną rolę w procesie percepcyjnym pełnią tworzone wzorce słuchowe wyrazów i wzorce słuchowe struktur prozodycznych. Pamięć słuchowa umożliwia przywołanie wyobrażeń dźwięków mowy.</a:t>
            </a:r>
          </a:p>
          <a:p>
            <a:r>
              <a:rPr lang="pl-PL" sz="3100" b="1" dirty="0" smtClean="0">
                <a:solidFill>
                  <a:schemeClr val="tx2"/>
                </a:solidFill>
              </a:rPr>
              <a:t>Asocjacja dźwięków mowy</a:t>
            </a:r>
            <a:r>
              <a:rPr lang="pl-PL" sz="3100" dirty="0" smtClean="0">
                <a:solidFill>
                  <a:schemeClr val="tx2"/>
                </a:solidFill>
              </a:rPr>
              <a:t> </a:t>
            </a:r>
            <a:r>
              <a:rPr lang="pl-PL" sz="3100" dirty="0" smtClean="0"/>
              <a:t>- jest to umiejętność kojarzenia wzorców słuchowych wyrazów z odpowiednimi pojęciami, tworzenie się odmiennych reakcji na rozróżnialne bodźce.</a:t>
            </a:r>
          </a:p>
          <a:p>
            <a:r>
              <a:rPr lang="pl-PL" sz="3100" b="1" dirty="0" smtClean="0">
                <a:solidFill>
                  <a:schemeClr val="tx2"/>
                </a:solidFill>
              </a:rPr>
              <a:t>Lateralizacja percepcji dźwięków mowy </a:t>
            </a:r>
            <a:r>
              <a:rPr lang="pl-PL" sz="3100" dirty="0" smtClean="0"/>
              <a:t>-  badania naukowe nad asymetrią funkcjonalną mózgu potwierdzają </a:t>
            </a:r>
            <a:r>
              <a:rPr lang="pl-PL" sz="3100" dirty="0" err="1" smtClean="0"/>
              <a:t>prawouszną</a:t>
            </a:r>
            <a:r>
              <a:rPr lang="pl-PL" sz="3100" dirty="0" smtClean="0"/>
              <a:t> dominację w percepcji dźwięków mowy.</a:t>
            </a:r>
          </a:p>
          <a:p>
            <a:r>
              <a:rPr lang="pl-PL" sz="3100" b="1" dirty="0" smtClean="0">
                <a:solidFill>
                  <a:schemeClr val="tx2"/>
                </a:solidFill>
              </a:rPr>
              <a:t>Kontrolę słuchową wypowiedzi</a:t>
            </a:r>
            <a:r>
              <a:rPr lang="pl-PL" sz="3100" dirty="0" smtClean="0">
                <a:solidFill>
                  <a:schemeClr val="tx2"/>
                </a:solidFill>
              </a:rPr>
              <a:t> </a:t>
            </a:r>
            <a:r>
              <a:rPr lang="pl-PL" sz="3100" dirty="0" smtClean="0"/>
              <a:t>- percepcja słuchowa angażuje struktury mózgu odpowiedzialne za procesy ekspresyjne.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pl-PL" sz="3400" b="1" dirty="0" smtClean="0"/>
              <a:t>Przebieg kształtowania się mowy w ontogenezie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4768865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</a:rPr>
              <a:t>Mowa nie jest umiejętnością wrodzoną.</a:t>
            </a:r>
          </a:p>
          <a:p>
            <a:pPr>
              <a:buNone/>
            </a:pPr>
            <a:endParaRPr lang="pl-PL" sz="2400" b="1" dirty="0" smtClean="0">
              <a:solidFill>
                <a:srgbClr val="0070C0"/>
              </a:solidFill>
            </a:endParaRPr>
          </a:p>
          <a:p>
            <a:r>
              <a:rPr lang="pl-PL" sz="2400" dirty="0" smtClean="0"/>
              <a:t> </a:t>
            </a:r>
            <a:r>
              <a:rPr lang="pl-PL" sz="2400" b="1" dirty="0" smtClean="0">
                <a:solidFill>
                  <a:srgbClr val="0070C0"/>
                </a:solidFill>
              </a:rPr>
              <a:t>Rozwój mowy uwarunkowany jest genetycznie</a:t>
            </a:r>
            <a:r>
              <a:rPr lang="pl-PL" sz="2400" dirty="0" smtClean="0"/>
              <a:t>, gdyż zależy od właściwości wrodzonych, jednakże wykształcanie się kompetencji i umysłowych sprawności realizacyjnych nie jest możliwe bez kontaktu ze środowiskiem społecznym (innymi ludźmi).</a:t>
            </a:r>
            <a:endParaRPr lang="pl-PL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868346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 smtClean="0"/>
              <a:t>cd. Przebieg kształtowania się mowy w ontogenezie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625989"/>
          </a:xfrm>
        </p:spPr>
        <p:txBody>
          <a:bodyPr/>
          <a:lstStyle/>
          <a:p>
            <a:pPr algn="ctr">
              <a:buNone/>
            </a:pPr>
            <a:r>
              <a:rPr lang="pl-PL" sz="2400" dirty="0" smtClean="0"/>
              <a:t>W procesie przyswajania czynności mowy największe znaczenie ma:   </a:t>
            </a:r>
          </a:p>
          <a:p>
            <a:pPr algn="ctr">
              <a:buNone/>
            </a:pPr>
            <a:endParaRPr lang="pl-PL" sz="2400" dirty="0" smtClean="0"/>
          </a:p>
          <a:p>
            <a:r>
              <a:rPr lang="pl-PL" sz="2400" dirty="0" smtClean="0"/>
              <a:t>słuch fizjologiczny, </a:t>
            </a:r>
          </a:p>
          <a:p>
            <a:r>
              <a:rPr lang="pl-PL" sz="2400" dirty="0" smtClean="0"/>
              <a:t>słuch fonematyczny,</a:t>
            </a:r>
          </a:p>
          <a:p>
            <a:r>
              <a:rPr lang="pl-PL" sz="2400" dirty="0" smtClean="0"/>
              <a:t>pamięć słuchowa wyrazów,</a:t>
            </a:r>
          </a:p>
          <a:p>
            <a:r>
              <a:rPr lang="pl-PL" sz="2400" dirty="0" smtClean="0"/>
              <a:t>kinestezja artykulacyjna.</a:t>
            </a:r>
            <a:endParaRPr lang="pl-PL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928694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 smtClean="0"/>
              <a:t>Pamięć słuchowa wyrazów a kinestezja artykulacyjna</a:t>
            </a:r>
            <a:endParaRPr lang="pl-PL" sz="32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0" y="1285860"/>
            <a:ext cx="3357586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dirty="0" smtClean="0"/>
              <a:t>      Pamięć słuchowa wyrazów</a:t>
            </a:r>
            <a:r>
              <a:rPr lang="pl-PL" sz="2000" dirty="0" smtClean="0"/>
              <a:t> - </a:t>
            </a:r>
            <a:r>
              <a:rPr lang="pl-PL" sz="2000" b="1" dirty="0" smtClean="0">
                <a:solidFill>
                  <a:srgbClr val="0070C0"/>
                </a:solidFill>
              </a:rPr>
              <a:t>jest to zdolność przechowywania w pamięci wzorców słuchowych wyrazów</a:t>
            </a:r>
            <a:r>
              <a:rPr lang="pl-PL" sz="2000" dirty="0" smtClean="0"/>
              <a:t>, czyli pamięć ich długości (liczby sylab), kolejności sylab, liczby głosek w sylabie.</a:t>
            </a:r>
            <a:endParaRPr lang="pl-PL" sz="20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3428992" y="1214422"/>
            <a:ext cx="5715008" cy="56435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b="1" dirty="0" smtClean="0"/>
              <a:t>      Kinestezja artykulacyjna</a:t>
            </a:r>
            <a:r>
              <a:rPr lang="pl-PL" sz="2000" dirty="0" smtClean="0"/>
              <a:t>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- czucie ułożenia narządów artykulacyjnych, czyli czucie napięcia mięśniowego tych narządów,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dirty="0" smtClean="0"/>
              <a:t>właściwego artykulacjom poszczególnych głosek. Jest to informacja z obwodu, czyli z mięśni narządów artykulacyjnych o ich aktualnej pozycji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. Czucie to wykształca się później niż słuch fonematyczny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pl-PL" sz="2000" dirty="0" smtClean="0"/>
              <a:t>o czym świadczą trudności artykulacyjne dzieci, które mają prawidłowo wykształcony słuch fonematyczny. Dlatego zawsze najpierw bada się słuch fonematyczny, a dopiero później kinestezję mowy.</a:t>
            </a:r>
            <a:endParaRPr lang="pl-PL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Wczesne uwarunkowania rozwoju mowy</a:t>
            </a:r>
            <a:endParaRPr lang="pl-PL" sz="36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400" dirty="0" smtClean="0"/>
              <a:t>Mówienie jest sprawnością, której trzeba się uczyć. Jest to możliwe dzięki sukcesywnemu dojrzewaniu różnych organów mowy. Po urodzeniu żaden z tych organów nie jest jeszcze gotowy do swych czynności.</a:t>
            </a:r>
            <a:r>
              <a:rPr lang="pl-PL" sz="2400" b="1" dirty="0" smtClean="0"/>
              <a:t> </a:t>
            </a:r>
            <a:r>
              <a:rPr lang="pl-PL" sz="2400" b="1" dirty="0" smtClean="0">
                <a:solidFill>
                  <a:schemeClr val="tx2"/>
                </a:solidFill>
              </a:rPr>
              <a:t>Mowa wytwarza się dzięki skoordynowanej aktywności muskulatury języka, warg, gardła, podniebienia, krtani i płuc.</a:t>
            </a:r>
            <a:r>
              <a:rPr lang="pl-PL" sz="2400" b="1" dirty="0" smtClean="0"/>
              <a:t> </a:t>
            </a:r>
            <a:r>
              <a:rPr lang="pl-PL" sz="2400" dirty="0" smtClean="0"/>
              <a:t>Dziecko ćwiczy narządy artykulacyjne poprzez czynności ssania, połykania, żucia.</a:t>
            </a:r>
            <a:endParaRPr lang="pl-PL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214422"/>
          </a:xfrm>
        </p:spPr>
        <p:txBody>
          <a:bodyPr>
            <a:normAutofit/>
          </a:bodyPr>
          <a:lstStyle/>
          <a:p>
            <a:pPr algn="l"/>
            <a:r>
              <a:rPr lang="pl-PL" sz="3600" b="1" dirty="0" smtClean="0"/>
              <a:t>Słuch fonematyczny a rozwój mowy dziecka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    Proces prawidłowego rozwoju mowy może zakłócać wiele czynników.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    Jednym z nich to zaburzenia słuchu fonematycznego. </a:t>
            </a:r>
          </a:p>
          <a:p>
            <a:pPr>
              <a:buNone/>
            </a:pPr>
            <a:r>
              <a:rPr lang="pl-PL" sz="2400" dirty="0" smtClean="0"/>
              <a:t>    To właśnie </a:t>
            </a:r>
            <a:r>
              <a:rPr lang="pl-PL" sz="2400" b="1" dirty="0" smtClean="0">
                <a:solidFill>
                  <a:srgbClr val="0070C0"/>
                </a:solidFill>
              </a:rPr>
              <a:t>słuch mowny (fonematyczny, fonemowy, fonologiczny) </a:t>
            </a:r>
          </a:p>
          <a:p>
            <a:pPr>
              <a:buNone/>
            </a:pPr>
            <a:r>
              <a:rPr lang="pl-PL" sz="2400" dirty="0" smtClean="0"/>
              <a:t>    w dużym stopniu wpływa na prawidłowości procesu rozwoju mowy,    a w późniejszym okresie rozwoju dziecka może rzutować na opanowanie umiejętności czytania i pisania. </a:t>
            </a:r>
            <a:endParaRPr lang="pl-PL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72547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Różnice między słuchem fizjologicznym (fizycznym)a słuchem fonematycznym</a:t>
            </a:r>
            <a:endParaRPr lang="pl-PL" sz="36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285720" y="1285860"/>
            <a:ext cx="4186238" cy="534036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     Słuch fizjologiczny (fizyczny) </a:t>
            </a:r>
            <a:r>
              <a:rPr lang="pl-PL" b="1" dirty="0" smtClean="0">
                <a:solidFill>
                  <a:srgbClr val="0070C0"/>
                </a:solidFill>
              </a:rPr>
              <a:t>to zdolność odbioru , analizy i syntezy wszystkich zjawisk akustycznych </a:t>
            </a:r>
            <a:r>
              <a:rPr lang="pl-PL" dirty="0" smtClean="0"/>
              <a:t>docierających do ucha , uwarunkowana prawidłowym funkcjonowaniem narządu słuchu. </a:t>
            </a:r>
            <a:r>
              <a:rPr lang="pl-PL" b="1" dirty="0" smtClean="0">
                <a:solidFill>
                  <a:srgbClr val="0070C0"/>
                </a:solidFill>
              </a:rPr>
              <a:t>Zaburzenia słuchu fizjologicznego powodują różnego stopnia niedosłuchy oraz mogą doprowadzić do głuchoty. 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714876" y="1285860"/>
            <a:ext cx="3971924" cy="48403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>
                <a:solidFill>
                  <a:srgbClr val="0070C0"/>
                </a:solidFill>
              </a:rPr>
              <a:t>    Słuch fonematyczny (fonologiczny, fonemowy, mowny) to </a:t>
            </a:r>
            <a:r>
              <a:rPr lang="pl-PL" dirty="0" smtClean="0"/>
              <a:t>właściwa wyłącznie człowiekowi umiejętność różnicowania dźwięków mowy charakterystycznych dla danego języka. </a:t>
            </a:r>
            <a:r>
              <a:rPr lang="pl-PL" b="1" dirty="0" smtClean="0">
                <a:solidFill>
                  <a:srgbClr val="0070C0"/>
                </a:solidFill>
              </a:rPr>
              <a:t>To zdolność rozpoznawania i różnicowania </a:t>
            </a:r>
            <a:r>
              <a:rPr lang="pl-PL" dirty="0" smtClean="0"/>
              <a:t>najmniejszych elementów składowych wyrazów, czyli </a:t>
            </a:r>
            <a:r>
              <a:rPr lang="pl-PL" b="1" dirty="0" smtClean="0">
                <a:solidFill>
                  <a:srgbClr val="0070C0"/>
                </a:solidFill>
              </a:rPr>
              <a:t>fonemów. </a:t>
            </a:r>
            <a:endParaRPr lang="pl-PL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pl-PL" sz="3600" b="1" dirty="0" smtClean="0"/>
              <a:t>Etapy rozwoju słuchu fonematycznego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71546"/>
            <a:ext cx="8929718" cy="5054617"/>
          </a:xfrm>
        </p:spPr>
        <p:txBody>
          <a:bodyPr>
            <a:noAutofit/>
          </a:bodyPr>
          <a:lstStyle/>
          <a:p>
            <a:r>
              <a:rPr lang="pl-PL" sz="2200" dirty="0" smtClean="0"/>
              <a:t>Trening słuchu mownego rozpoczyna się od pierwszych dni życia dziecka.</a:t>
            </a:r>
          </a:p>
          <a:p>
            <a:r>
              <a:rPr lang="pl-PL" sz="2200" dirty="0" smtClean="0"/>
              <a:t>Największy rozwój przypada na okres między 1 a 2 rokiem życia. </a:t>
            </a:r>
          </a:p>
          <a:p>
            <a:r>
              <a:rPr lang="pl-PL" sz="2200" dirty="0" smtClean="0"/>
              <a:t>W 2-3 miesiącu życia dziecko zaczyna wydawać różne dźwięki (głuży).</a:t>
            </a:r>
          </a:p>
          <a:p>
            <a:r>
              <a:rPr lang="pl-PL" sz="2200" dirty="0" smtClean="0"/>
              <a:t>W szóstym miesiącu życia  próbuje naśladować dźwięki z otoczenia (gaworzy ).</a:t>
            </a:r>
          </a:p>
          <a:p>
            <a:r>
              <a:rPr lang="pl-PL" sz="2200" dirty="0" smtClean="0"/>
              <a:t>Pod koniec pierwszego roku życia rozumie kilka wyrazów i zaczyna wymawiać proste sylaby, z których powstają pierwsze słowa: mama, tata, baba. Realizując je wielokrotnie </a:t>
            </a:r>
            <a:r>
              <a:rPr lang="pl-PL" sz="2200" b="1" dirty="0" smtClean="0">
                <a:solidFill>
                  <a:schemeClr val="tx2"/>
                </a:solidFill>
              </a:rPr>
              <a:t>(dziecko musi około 60 razy usłyszeć określone słowo)</a:t>
            </a:r>
            <a:r>
              <a:rPr lang="pl-PL" sz="2200" dirty="0" smtClean="0">
                <a:solidFill>
                  <a:schemeClr val="tx2"/>
                </a:solidFill>
              </a:rPr>
              <a:t>, </a:t>
            </a:r>
            <a:r>
              <a:rPr lang="pl-PL" sz="2200" dirty="0" smtClean="0"/>
              <a:t>tworzy ich wzorce słuchowe w mózgu i utrwala dla ich realizacji ułożenie artykulatorów (warg i języka). </a:t>
            </a:r>
          </a:p>
          <a:p>
            <a:r>
              <a:rPr lang="pl-PL" sz="2200" dirty="0" smtClean="0"/>
              <a:t>Około 2 roku życia słuch dziecka jest na tyle rozwinięty, że potrafi dostrzec różnicę w artykulacji głosek, których jeszcze nie realizuje, np. głoski r. </a:t>
            </a:r>
            <a:endParaRPr lang="pl-PL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129590" cy="1143008"/>
          </a:xfrm>
        </p:spPr>
        <p:txBody>
          <a:bodyPr>
            <a:noAutofit/>
          </a:bodyPr>
          <a:lstStyle/>
          <a:p>
            <a:pPr algn="l"/>
            <a:r>
              <a:rPr lang="pl-PL" sz="3600" b="1" dirty="0" smtClean="0">
                <a:solidFill>
                  <a:srgbClr val="0070C0"/>
                </a:solidFill>
              </a:rPr>
              <a:t>Logopedia </a:t>
            </a:r>
            <a:r>
              <a:rPr lang="pl-PL" sz="3600" b="1" dirty="0" smtClean="0"/>
              <a:t>bada wszelkie aspekty mowy</a:t>
            </a:r>
            <a:endParaRPr lang="pl-PL" sz="3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8786842" cy="457203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pl-PL" sz="9600" dirty="0" smtClean="0">
                <a:solidFill>
                  <a:schemeClr val="tx1"/>
                </a:solidFill>
              </a:rPr>
              <a:t>Na pełny jej zakres składa się osiem działów:</a:t>
            </a:r>
          </a:p>
          <a:p>
            <a:pPr algn="l"/>
            <a:endParaRPr lang="pl-PL" sz="9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l">
              <a:buAutoNum type="arabicPeriod"/>
            </a:pPr>
            <a:r>
              <a:rPr lang="pl-PL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Teoria mowy </a:t>
            </a:r>
            <a:r>
              <a:rPr lang="pl-PL" sz="9600" dirty="0" smtClean="0">
                <a:solidFill>
                  <a:schemeClr val="tx1"/>
                </a:solidFill>
              </a:rPr>
              <a:t>(stanowiąca część teorii informacji i komunikacji).</a:t>
            </a:r>
          </a:p>
          <a:p>
            <a:pPr marL="514350" indent="-514350" algn="l">
              <a:buAutoNum type="arabicPeriod"/>
            </a:pPr>
            <a:r>
              <a:rPr lang="pl-PL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Embriologia mowy</a:t>
            </a:r>
            <a:r>
              <a:rPr lang="pl-PL" sz="9600" dirty="0" smtClean="0">
                <a:solidFill>
                  <a:schemeClr val="tx1"/>
                </a:solidFill>
              </a:rPr>
              <a:t>, czyli proces kształtowania się mowy w ontogenezie</a:t>
            </a:r>
            <a:r>
              <a:rPr lang="pl-PL" sz="96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eriod"/>
            </a:pPr>
            <a:r>
              <a:rPr lang="pl-PL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Rozwój mowy u osobników z upośledzonym słuchem.</a:t>
            </a:r>
          </a:p>
          <a:p>
            <a:pPr marL="514350" indent="-514350" algn="l">
              <a:buAutoNum type="arabicPeriod"/>
            </a:pPr>
            <a:r>
              <a:rPr lang="pl-PL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Porozumiewanie się głuchociemnych.</a:t>
            </a:r>
          </a:p>
          <a:p>
            <a:pPr marL="514350" indent="-514350" algn="l">
              <a:buAutoNum type="arabicPeriod"/>
            </a:pPr>
            <a:r>
              <a:rPr lang="pl-PL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Percepcja wypowiedzi słownych </a:t>
            </a:r>
            <a:r>
              <a:rPr lang="pl-PL" sz="9600" dirty="0" smtClean="0">
                <a:solidFill>
                  <a:schemeClr val="tx1"/>
                </a:solidFill>
              </a:rPr>
              <a:t>(słuchowa i wzrokowa).</a:t>
            </a:r>
          </a:p>
          <a:p>
            <a:pPr marL="514350" indent="-514350" algn="l">
              <a:buAutoNum type="arabicPeriod"/>
            </a:pPr>
            <a:r>
              <a:rPr lang="pl-PL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Fonetyka artykulacyjna i akustyczna.</a:t>
            </a:r>
          </a:p>
          <a:p>
            <a:pPr marL="514350" indent="-514350" algn="l">
              <a:buAutoNum type="arabicPeriod"/>
            </a:pPr>
            <a:r>
              <a:rPr lang="pl-PL" sz="9600" b="1" dirty="0" smtClean="0">
                <a:solidFill>
                  <a:srgbClr val="0070C0"/>
                </a:solidFill>
              </a:rPr>
              <a:t>Patologia mowy</a:t>
            </a:r>
            <a:r>
              <a:rPr lang="pl-PL" sz="9600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 algn="l">
              <a:buAutoNum type="arabicPeriod"/>
            </a:pPr>
            <a:r>
              <a:rPr lang="pl-PL" sz="9600" b="1" dirty="0" smtClean="0">
                <a:solidFill>
                  <a:srgbClr val="0070C0"/>
                </a:solidFill>
              </a:rPr>
              <a:t>Ekspresja słowna</a:t>
            </a:r>
            <a:r>
              <a:rPr lang="pl-PL" sz="9600" dirty="0" smtClean="0">
                <a:solidFill>
                  <a:srgbClr val="0070C0"/>
                </a:solidFill>
              </a:rPr>
              <a:t> </a:t>
            </a:r>
            <a:r>
              <a:rPr lang="pl-PL" sz="9600" dirty="0" smtClean="0">
                <a:solidFill>
                  <a:schemeClr val="tx1"/>
                </a:solidFill>
              </a:rPr>
              <a:t>(potoczna, publicystyczna i artystyczna).</a:t>
            </a:r>
          </a:p>
          <a:p>
            <a:pPr marL="514350" indent="-514350" algn="l">
              <a:buAutoNum type="arabicPeriod"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>
            <a:noAutofit/>
          </a:bodyPr>
          <a:lstStyle/>
          <a:p>
            <a:pPr algn="l"/>
            <a:r>
              <a:rPr lang="pl-PL" sz="3200" b="1" dirty="0" smtClean="0"/>
              <a:t>Korzyści z wykształconego słuchu fonematycznego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>
            <a:normAutofit/>
          </a:bodyPr>
          <a:lstStyle/>
          <a:p>
            <a:r>
              <a:rPr lang="pl-PL" sz="3600" dirty="0" smtClean="0"/>
              <a:t> </a:t>
            </a:r>
            <a:r>
              <a:rPr lang="pl-PL" sz="2600" dirty="0" smtClean="0"/>
              <a:t>warunkuje osiągnięcie prawidłowego rozwoju mowy,</a:t>
            </a:r>
          </a:p>
          <a:p>
            <a:r>
              <a:rPr lang="pl-PL" sz="2600" dirty="0" smtClean="0"/>
              <a:t>umożliwia postrzeganie różnic między słowami podobnie brzmiącymi, ale mającymi inne znaczenie (np. bułka – półka, góra-kura),</a:t>
            </a:r>
          </a:p>
          <a:p>
            <a:r>
              <a:rPr lang="pl-PL" sz="2600" dirty="0" smtClean="0"/>
              <a:t> pozwala na prawidłowe dokonywanie analizy i syntezy słuchowej wyrazów, </a:t>
            </a:r>
          </a:p>
          <a:p>
            <a:r>
              <a:rPr lang="pl-PL" sz="2600" dirty="0" smtClean="0"/>
              <a:t> prowadzi w konsekwencji do opanowania czytania i pisania.  </a:t>
            </a:r>
            <a:endParaRPr lang="pl-PL"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 smtClean="0"/>
              <a:t>Deficyty w rozwoju słuchu fonematycznego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5643602"/>
          </a:xfrm>
        </p:spPr>
        <p:txBody>
          <a:bodyPr>
            <a:noAutofit/>
          </a:bodyPr>
          <a:lstStyle/>
          <a:p>
            <a:r>
              <a:rPr lang="pl-PL" sz="2000" dirty="0" smtClean="0"/>
              <a:t>Są przyczyną zaburzeń mowy u dzieci nazywanych </a:t>
            </a:r>
            <a:r>
              <a:rPr lang="pl-PL" sz="2000" b="1" dirty="0" smtClean="0">
                <a:solidFill>
                  <a:srgbClr val="0070C0"/>
                </a:solidFill>
              </a:rPr>
              <a:t>bezdźwięcznością.      </a:t>
            </a:r>
            <a:r>
              <a:rPr lang="pl-PL" sz="2000" b="1" dirty="0" smtClean="0">
                <a:solidFill>
                  <a:srgbClr val="FF0000"/>
                </a:solidFill>
              </a:rPr>
              <a:t>                   </a:t>
            </a:r>
            <a:r>
              <a:rPr lang="pl-PL" sz="2000" dirty="0" smtClean="0"/>
              <a:t>To zaburzenie mowy typu dyslalia </a:t>
            </a:r>
            <a:r>
              <a:rPr lang="pl-PL" sz="2000" dirty="0" smtClean="0">
                <a:solidFill>
                  <a:srgbClr val="0070C0"/>
                </a:solidFill>
              </a:rPr>
              <a:t>polegające na braku realizacji spółgłosek dźwięcznych takich jak: b, bi, d, ż, z, ż, dz, dż, w, wi, g, gi i zastępowaniu ich odpowiednikami bezdźwięcznymi (w wymowie tych głosek nie występują drgania wiązadeł głosowych). </a:t>
            </a:r>
            <a:r>
              <a:rPr lang="pl-PL" sz="2000" dirty="0" smtClean="0"/>
              <a:t>Realizacja wyrazów z takimi zaburzeniami brzmi następująco: np. dzwonek - cfonek, dzieci –cieci, dom – tom, zamek – samek, żaba - szapa).</a:t>
            </a:r>
          </a:p>
          <a:p>
            <a:r>
              <a:rPr lang="pl-PL" sz="2000" dirty="0" smtClean="0">
                <a:solidFill>
                  <a:srgbClr val="0070C0"/>
                </a:solidFill>
              </a:rPr>
              <a:t> Wymowa bezdźwięczna dotyczy </a:t>
            </a:r>
            <a:r>
              <a:rPr lang="pl-PL" sz="2000" b="1" dirty="0" smtClean="0">
                <a:solidFill>
                  <a:srgbClr val="0070C0"/>
                </a:solidFill>
              </a:rPr>
              <a:t>13 głosek </a:t>
            </a:r>
            <a:r>
              <a:rPr lang="pl-PL" sz="2000" dirty="0" smtClean="0">
                <a:solidFill>
                  <a:srgbClr val="0070C0"/>
                </a:solidFill>
              </a:rPr>
              <a:t>polskich</a:t>
            </a:r>
            <a:r>
              <a:rPr lang="pl-PL" sz="2000" dirty="0" smtClean="0"/>
              <a:t>, występujących w opozycji dźwięczne – bezdźwięczne: p-b, bi-pi, d-t, z-s ,ż-sz, ź-ś, dz-c, dż-cz, ź-ć, w-f, wi-fi, </a:t>
            </a:r>
            <a:r>
              <a:rPr lang="pl-PL" sz="2000" dirty="0" err="1" smtClean="0"/>
              <a:t>g-k</a:t>
            </a:r>
            <a:r>
              <a:rPr lang="pl-PL" sz="2000" dirty="0" smtClean="0"/>
              <a:t>, gi-ki.</a:t>
            </a:r>
          </a:p>
          <a:p>
            <a:r>
              <a:rPr lang="pl-PL" sz="2000" dirty="0" smtClean="0"/>
              <a:t> Mowa bezdźwięczna (bezdźwięczność) może pojawiać się jako wada samodzielna lub w połączeniu z innymi zaburzeniami artykulacyjnymi typu dyslalia. Może również w bezdźwięczności wystąpić realizowanie głosek dźwięcznych jako głoski półdźwięczne.</a:t>
            </a:r>
          </a:p>
          <a:p>
            <a:r>
              <a:rPr lang="pl-PL" sz="2000" dirty="0" smtClean="0"/>
              <a:t>Przy bezdźwięczności najczęściej u dzieci obserwujemy </a:t>
            </a:r>
            <a:r>
              <a:rPr lang="pl-PL" sz="2000" b="1" dirty="0" smtClean="0">
                <a:solidFill>
                  <a:srgbClr val="0070C0"/>
                </a:solidFill>
              </a:rPr>
              <a:t>obniżenie napięcia mięśniowego</a:t>
            </a:r>
            <a:r>
              <a:rPr lang="pl-PL" sz="2000" dirty="0" smtClean="0"/>
              <a:t>: policzki i wargi są wiotkie(ruchy ograniczone), głos jest najczęściej matowy, cichy, monotonny. </a:t>
            </a:r>
            <a:endParaRPr lang="pl-PL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582726"/>
          </a:xfrm>
        </p:spPr>
        <p:txBody>
          <a:bodyPr>
            <a:noAutofit/>
          </a:bodyPr>
          <a:lstStyle/>
          <a:p>
            <a:pPr algn="l"/>
            <a:r>
              <a:rPr lang="pl-PL" sz="2800" b="1" dirty="0" smtClean="0"/>
              <a:t>Ćwiczenia artykulacyjne przygotowujące do usprawniania narządów mowy w celu udźwięcznienia mowy bezdźwięcznej </a:t>
            </a:r>
            <a:br>
              <a:rPr lang="pl-PL" sz="2800" b="1" dirty="0" smtClean="0"/>
            </a:br>
            <a:r>
              <a:rPr lang="pl-PL" sz="2800" b="1" dirty="0" smtClean="0">
                <a:solidFill>
                  <a:schemeClr val="tx2"/>
                </a:solidFill>
              </a:rPr>
              <a:t>Ćwiczenia oddechowe:</a:t>
            </a:r>
            <a:endParaRPr lang="pl-PL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000240"/>
            <a:ext cx="8929718" cy="4857760"/>
          </a:xfrm>
        </p:spPr>
        <p:txBody>
          <a:bodyPr>
            <a:noAutofit/>
          </a:bodyPr>
          <a:lstStyle/>
          <a:p>
            <a:r>
              <a:rPr lang="pl-PL" sz="1800" dirty="0" smtClean="0"/>
              <a:t>wydmuchiwanie baniek mydlanych przez słomkę lub przy użyciu bańkownicy, </a:t>
            </a:r>
          </a:p>
          <a:p>
            <a:r>
              <a:rPr lang="pl-PL" sz="1800" dirty="0" smtClean="0"/>
              <a:t>wykonywanie wdechu i zdmuchiwanie płomienia świecy na wydechu (powoli i szybko), przy stopniowo zwiększanej odległości,</a:t>
            </a:r>
          </a:p>
          <a:p>
            <a:r>
              <a:rPr lang="pl-PL" sz="1800" dirty="0" smtClean="0"/>
              <a:t>wykonywanie wydechu, dmuchanie na małe karteczki, waciki, </a:t>
            </a:r>
          </a:p>
          <a:p>
            <a:r>
              <a:rPr lang="pl-PL" sz="1800" dirty="0" smtClean="0"/>
              <a:t>wydmuchiwanie powietrza przez nos na lusterko, </a:t>
            </a:r>
          </a:p>
          <a:p>
            <a:r>
              <a:rPr lang="pl-PL" sz="1800" dirty="0" smtClean="0"/>
              <a:t>wciąganie powietrza przez nos i powolne wydmuchiwanie przez usta, </a:t>
            </a:r>
          </a:p>
          <a:p>
            <a:r>
              <a:rPr lang="pl-PL" sz="1800" dirty="0" smtClean="0"/>
              <a:t>nadymanie policzków i powolne wypuszczanie powietrza, </a:t>
            </a:r>
          </a:p>
          <a:p>
            <a:r>
              <a:rPr lang="pl-PL" sz="1800" dirty="0" smtClean="0"/>
              <a:t>nadymanie policzków i powolne przekładanie powietrza z policzka lewego do policzka   prawego, </a:t>
            </a:r>
          </a:p>
          <a:p>
            <a:r>
              <a:rPr lang="pl-PL" sz="1800" dirty="0" smtClean="0"/>
              <a:t>dmuchanie przez zaokrąglone usta, </a:t>
            </a:r>
          </a:p>
          <a:p>
            <a:r>
              <a:rPr lang="pl-PL" sz="1800" dirty="0" smtClean="0"/>
              <a:t>wykonywanie wydechu i wymawianie ,,s’’ z jednakową głośnością , a potem raz ciszej raz głośniej, </a:t>
            </a:r>
          </a:p>
          <a:p>
            <a:r>
              <a:rPr lang="pl-PL" sz="1800" dirty="0" smtClean="0"/>
              <a:t>dmuchanie wiatraczka, </a:t>
            </a:r>
          </a:p>
          <a:p>
            <a:r>
              <a:rPr lang="pl-PL" sz="1800" dirty="0" smtClean="0"/>
              <a:t>dmuchanie na piórka, </a:t>
            </a:r>
          </a:p>
          <a:p>
            <a:r>
              <a:rPr lang="pl-PL" sz="1800" dirty="0" smtClean="0"/>
              <a:t>nadmuchiwanie balonika. </a:t>
            </a:r>
            <a:endParaRPr lang="pl-PL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4000" dirty="0" smtClean="0"/>
              <a:t>cd</a:t>
            </a:r>
            <a:r>
              <a:rPr lang="pl-PL" sz="3600" b="1" dirty="0" smtClean="0"/>
              <a:t>. </a:t>
            </a:r>
            <a:r>
              <a:rPr lang="pl-PL" sz="3600" b="1" dirty="0" smtClean="0">
                <a:solidFill>
                  <a:schemeClr val="tx2"/>
                </a:solidFill>
              </a:rPr>
              <a:t>Ćwiczenia zwiększające napięcie mięśni narządów artykulacyjnych</a:t>
            </a:r>
            <a:endParaRPr lang="pl-PL" sz="36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5043510"/>
          </a:xfrm>
        </p:spPr>
        <p:txBody>
          <a:bodyPr>
            <a:noAutofit/>
          </a:bodyPr>
          <a:lstStyle/>
          <a:p>
            <a:r>
              <a:rPr lang="pl-PL" sz="2400" dirty="0" smtClean="0"/>
              <a:t>parskanie wargami, </a:t>
            </a:r>
          </a:p>
          <a:p>
            <a:r>
              <a:rPr lang="pl-PL" sz="2400" dirty="0" smtClean="0"/>
              <a:t>granie na harmonijce ustnej, grzebieniu, </a:t>
            </a:r>
          </a:p>
          <a:p>
            <a:r>
              <a:rPr lang="pl-PL" sz="2400" dirty="0" smtClean="0"/>
              <a:t>cmokanie wargami, </a:t>
            </a:r>
          </a:p>
          <a:p>
            <a:r>
              <a:rPr lang="pl-PL" sz="2400" dirty="0" smtClean="0"/>
              <a:t>masowanie warg i języka, </a:t>
            </a:r>
          </a:p>
          <a:p>
            <a:r>
              <a:rPr lang="pl-PL" sz="2400" dirty="0" smtClean="0"/>
              <a:t>mruczenie melodii na głosce: mmm, </a:t>
            </a:r>
          </a:p>
          <a:p>
            <a:r>
              <a:rPr lang="pl-PL" sz="2400" dirty="0" smtClean="0"/>
              <a:t>przesadne wymawianie głosek : m, n, l ,ł, </a:t>
            </a:r>
          </a:p>
          <a:p>
            <a:r>
              <a:rPr lang="pl-PL" sz="2400" dirty="0" smtClean="0"/>
              <a:t>długie wymawianie: mmmm. </a:t>
            </a:r>
          </a:p>
          <a:p>
            <a:r>
              <a:rPr lang="pl-PL" sz="2400" dirty="0" smtClean="0"/>
              <a:t>Podstawowym warunkiem prawidłowej realizacji wszystkich głosek jest bezwzględnie sprawność działania artykulatorów (narządów mowy). </a:t>
            </a:r>
          </a:p>
          <a:p>
            <a:r>
              <a:rPr lang="pl-PL" sz="2400" dirty="0" smtClean="0"/>
              <a:t>Wszystkie ćwiczenia artykulacyjne dziecko wykonuje przed lustrem, bardzo dokładnie i powoli.</a:t>
            </a:r>
            <a:endParaRPr lang="pl-PL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500042"/>
          </a:xfrm>
        </p:spPr>
        <p:txBody>
          <a:bodyPr>
            <a:normAutofit fontScale="90000"/>
          </a:bodyPr>
          <a:lstStyle/>
          <a:p>
            <a:pPr algn="l"/>
            <a:r>
              <a:rPr lang="pl-PL" sz="3400" dirty="0" smtClean="0"/>
              <a:t>cd. </a:t>
            </a:r>
            <a:r>
              <a:rPr lang="pl-PL" sz="3400" b="1" dirty="0" smtClean="0">
                <a:solidFill>
                  <a:schemeClr val="tx2"/>
                </a:solidFill>
              </a:rPr>
              <a:t>Ćwiczenia warg:</a:t>
            </a:r>
            <a:endParaRPr lang="pl-PL" sz="34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626121"/>
          </a:xfrm>
        </p:spPr>
        <p:txBody>
          <a:bodyPr>
            <a:noAutofit/>
          </a:bodyPr>
          <a:lstStyle/>
          <a:p>
            <a:r>
              <a:rPr lang="pl-PL" sz="2000" dirty="0" smtClean="0"/>
              <a:t>- masowanie – nagryzanie i przygryzanie warg zębami, rozciąganie za pomocą palców, </a:t>
            </a:r>
          </a:p>
          <a:p>
            <a:r>
              <a:rPr lang="pl-PL" sz="2000" dirty="0" smtClean="0"/>
              <a:t>- przesadne wymawianie samogłosek : a, o, u, e, y, i, </a:t>
            </a:r>
          </a:p>
          <a:p>
            <a:r>
              <a:rPr lang="pl-PL" sz="2000" dirty="0" smtClean="0"/>
              <a:t>- zakładanie wargi dolnej na górną i górnej na dolną, </a:t>
            </a:r>
          </a:p>
          <a:p>
            <a:r>
              <a:rPr lang="pl-PL" sz="2000" dirty="0" smtClean="0"/>
              <a:t>- wysuwanie i spłaszczanie warg złączonych, </a:t>
            </a:r>
          </a:p>
          <a:p>
            <a:r>
              <a:rPr lang="pl-PL" sz="2000" dirty="0" smtClean="0"/>
              <a:t>- gwizdanie na jednym tonie, </a:t>
            </a:r>
          </a:p>
          <a:p>
            <a:r>
              <a:rPr lang="pl-PL" sz="2000" dirty="0" smtClean="0"/>
              <a:t>- nabieranie powietrza pod dolną , a następnie pod górną wargę, </a:t>
            </a:r>
          </a:p>
          <a:p>
            <a:r>
              <a:rPr lang="pl-PL" sz="2000" dirty="0" smtClean="0"/>
              <a:t>- delikatne zaciskanie zębów i rozciąganie ust do uśmiechu tak, aby zęby były widoczne, </a:t>
            </a:r>
          </a:p>
          <a:p>
            <a:r>
              <a:rPr lang="pl-PL" sz="2000" dirty="0" smtClean="0"/>
              <a:t>- zamykanie ust, ściąganie ich i przesuwanie w lewą i prawa stronę, </a:t>
            </a:r>
          </a:p>
          <a:p>
            <a:r>
              <a:rPr lang="pl-PL" sz="2000" dirty="0" smtClean="0"/>
              <a:t>- zamykanie ust, i cofanie na zmianę lewy i prawy kącik ust, </a:t>
            </a:r>
          </a:p>
          <a:p>
            <a:r>
              <a:rPr lang="pl-PL" sz="2000" dirty="0" smtClean="0"/>
              <a:t>- granie na gwizdku, trąbce ulubionych melodii, </a:t>
            </a:r>
          </a:p>
          <a:p>
            <a:r>
              <a:rPr lang="pl-PL" sz="2000" dirty="0" smtClean="0"/>
              <a:t>- uśmiechanie się szeroko , a następnie otwieranie i zamykanie ust , </a:t>
            </a:r>
          </a:p>
          <a:p>
            <a:r>
              <a:rPr lang="pl-PL" sz="2000" dirty="0" smtClean="0"/>
              <a:t>- ściąganie ust, jak przy wymawianiu głoski ,,u’’-  kąciki ust maksymalnie zbliżone i tworząc ,,ryjek’’ , </a:t>
            </a:r>
          </a:p>
          <a:p>
            <a:r>
              <a:rPr lang="pl-PL" sz="2000" dirty="0" smtClean="0"/>
              <a:t>- uśmiechanie się i zrobienie smutnej miny ( raz kierowanie kącików ust do góry, raz na dół) </a:t>
            </a:r>
          </a:p>
          <a:p>
            <a:r>
              <a:rPr lang="pl-PL" sz="2000" dirty="0" smtClean="0"/>
              <a:t>- utrzymywanie przez kilka sekund ołówka między dzióbkiem z warg a nosem.</a:t>
            </a:r>
            <a:endParaRPr lang="pl-PL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pl-PL" sz="2800" dirty="0" smtClean="0"/>
              <a:t>cd. </a:t>
            </a:r>
            <a:r>
              <a:rPr lang="pl-PL" sz="3200" b="1" dirty="0" smtClean="0">
                <a:solidFill>
                  <a:schemeClr val="tx2"/>
                </a:solidFill>
              </a:rPr>
              <a:t>Ćwiczenia języka</a:t>
            </a:r>
            <a:endParaRPr lang="pl-PL" sz="32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r>
              <a:rPr lang="pl-PL" sz="2000" dirty="0" smtClean="0"/>
              <a:t>przesuwanie języka od kącika do kącika warg, </a:t>
            </a:r>
          </a:p>
          <a:p>
            <a:r>
              <a:rPr lang="pl-PL" sz="2000" dirty="0" smtClean="0"/>
              <a:t>oblizywanie dolnej i górnej wargi - - oblizywanie warg, język wykonuje płynne ruch okrężne w prawą i lewą stronę, </a:t>
            </a:r>
          </a:p>
          <a:p>
            <a:r>
              <a:rPr lang="pl-PL" sz="2000" dirty="0" smtClean="0"/>
              <a:t>liczenie czubkiem języka zębów górnych i dolnych przy szeroko otwartej buzi, </a:t>
            </a:r>
          </a:p>
          <a:p>
            <a:r>
              <a:rPr lang="pl-PL" sz="2000" dirty="0" smtClean="0"/>
              <a:t>wypychanie językiem policzków, </a:t>
            </a:r>
          </a:p>
          <a:p>
            <a:r>
              <a:rPr lang="pl-PL" sz="2000" dirty="0" smtClean="0"/>
              <a:t>unoszenie języka do zębów górnych i dolnych, </a:t>
            </a:r>
          </a:p>
          <a:p>
            <a:r>
              <a:rPr lang="pl-PL" sz="2000" dirty="0" smtClean="0"/>
              <a:t>unoszenie języka w kierunku nosa i brody, </a:t>
            </a:r>
          </a:p>
          <a:p>
            <a:r>
              <a:rPr lang="pl-PL" sz="2000" dirty="0" smtClean="0"/>
              <a:t>oblizywanie językiem krawędzi zębów oraz ich zewnętrznej i wewnętrznej strony, </a:t>
            </a:r>
          </a:p>
          <a:p>
            <a:r>
              <a:rPr lang="pl-PL" sz="2000" dirty="0" smtClean="0"/>
              <a:t>rysowanie językiem kółek na podniebieniu górnym, </a:t>
            </a:r>
          </a:p>
          <a:p>
            <a:r>
              <a:rPr lang="pl-PL" sz="2000" dirty="0" smtClean="0"/>
              <a:t>ułożenie języka w ,,rurkę’’( rynienkę ) z wysuniętego języka (wargi ściągamy i zaokrąglamy , unosimy boki języka, </a:t>
            </a:r>
          </a:p>
          <a:p>
            <a:r>
              <a:rPr lang="pl-PL" sz="2000" dirty="0" smtClean="0"/>
              <a:t>kląskanie językiem: czubkiem i środkiem języka, </a:t>
            </a:r>
          </a:p>
          <a:p>
            <a:r>
              <a:rPr lang="pl-PL" sz="2000" dirty="0" smtClean="0"/>
              <a:t>uderzanie czubkiem języka o górne dziąsła, by powodować jego drgania, </a:t>
            </a:r>
          </a:p>
          <a:p>
            <a:r>
              <a:rPr lang="pl-PL" sz="2000" dirty="0" smtClean="0"/>
              <a:t> mlaskanie czubkiem języka.</a:t>
            </a:r>
            <a:endParaRPr lang="pl-PL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200" dirty="0" smtClean="0"/>
              <a:t>cd. </a:t>
            </a:r>
            <a:r>
              <a:rPr lang="pl-PL" sz="3200" b="1" dirty="0" smtClean="0">
                <a:solidFill>
                  <a:schemeClr val="tx2"/>
                </a:solidFill>
              </a:rPr>
              <a:t>Ćwiczenia podniebienia miękkiego</a:t>
            </a:r>
            <a:endParaRPr lang="pl-PL" sz="32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ziewanie i chrapanie na wdechu i wydechu, </a:t>
            </a:r>
          </a:p>
          <a:p>
            <a:r>
              <a:rPr lang="pl-PL" dirty="0" smtClean="0"/>
              <a:t> oddychanie głęboko tylko przez nos .Usta cały czas zamknięte, </a:t>
            </a:r>
          </a:p>
          <a:p>
            <a:r>
              <a:rPr lang="pl-PL" dirty="0" smtClean="0"/>
              <a:t> przygotowanie słomki próbowanie przemieszczenia papierka lub kawałka styropianu, zasysając powietrze przez słomkę, </a:t>
            </a:r>
          </a:p>
          <a:p>
            <a:r>
              <a:rPr lang="pl-PL" dirty="0" smtClean="0"/>
              <a:t> chrząkanie i chrapanie po kilka razy, </a:t>
            </a:r>
          </a:p>
          <a:p>
            <a:r>
              <a:rPr lang="pl-PL" dirty="0" smtClean="0"/>
              <a:t> kaszlenie przy wysuniętym na brodę języku, </a:t>
            </a:r>
          </a:p>
          <a:p>
            <a:r>
              <a:rPr lang="pl-PL" dirty="0" smtClean="0"/>
              <a:t> wymawianie energiczne połączeń głoskowych : uku -ugu, oko-ogo,uk-ku, uk-ug, ok-go. </a:t>
            </a:r>
          </a:p>
          <a:p>
            <a:r>
              <a:rPr lang="pl-PL" dirty="0" smtClean="0"/>
              <a:t> wciąganie policzków do wewnątrz jamy ustnej, a następnie rozluźnianie ich, </a:t>
            </a:r>
          </a:p>
          <a:p>
            <a:r>
              <a:rPr lang="pl-PL" dirty="0" smtClean="0"/>
              <a:t> wymawianie sylab: ak, ka, ku, uk, aka, oko, uku, eke,</a:t>
            </a:r>
          </a:p>
          <a:p>
            <a:r>
              <a:rPr lang="pl-PL" dirty="0" smtClean="0"/>
              <a:t> wymawianie sylaby z głoską (p) na końcu: ap, op, up, ep, yp, ip.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rmAutofit/>
          </a:bodyPr>
          <a:lstStyle/>
          <a:p>
            <a:pPr algn="l"/>
            <a:r>
              <a:rPr lang="pl-PL" sz="3200" dirty="0" smtClean="0"/>
              <a:t>cd. </a:t>
            </a:r>
            <a:r>
              <a:rPr lang="pl-PL" sz="3200" b="1" dirty="0" smtClean="0">
                <a:solidFill>
                  <a:schemeClr val="tx2"/>
                </a:solidFill>
              </a:rPr>
              <a:t>Ćwiczenia żuchwy</a:t>
            </a:r>
            <a:endParaRPr lang="pl-PL" sz="32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opuszczanie żuchwy i zagryzanie zębów na zmianę, </a:t>
            </a:r>
          </a:p>
          <a:p>
            <a:r>
              <a:rPr lang="pl-PL" sz="2400" dirty="0" smtClean="0"/>
              <a:t>opuszczanie i unoszenie żuchwy ku górze, </a:t>
            </a:r>
          </a:p>
          <a:p>
            <a:r>
              <a:rPr lang="pl-PL" sz="2400" dirty="0" smtClean="0"/>
              <a:t>wykonywanie ruchów do przodu i do tyłu, </a:t>
            </a:r>
          </a:p>
          <a:p>
            <a:r>
              <a:rPr lang="pl-PL" sz="2400" dirty="0" smtClean="0"/>
              <a:t>przy zamkniętych ustach wykonywanie kolistych, powolnych ruchów żuchwy - wyobrażanie sobie, że jesteśmy krówką przeżuwającą trawę.</a:t>
            </a:r>
            <a:endParaRPr lang="pl-PL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pPr algn="l"/>
            <a:r>
              <a:rPr lang="pl-PL" sz="3200" dirty="0" smtClean="0"/>
              <a:t>cd. </a:t>
            </a:r>
            <a:r>
              <a:rPr lang="pl-PL" sz="3200" b="1" dirty="0" smtClean="0">
                <a:solidFill>
                  <a:schemeClr val="tx2"/>
                </a:solidFill>
              </a:rPr>
              <a:t>Ćwiczenia słuchowe</a:t>
            </a:r>
            <a:endParaRPr lang="pl-PL" sz="32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785794"/>
            <a:ext cx="8858280" cy="6072206"/>
          </a:xfrm>
        </p:spPr>
        <p:txBody>
          <a:bodyPr>
            <a:noAutofit/>
          </a:bodyPr>
          <a:lstStyle/>
          <a:p>
            <a:r>
              <a:rPr lang="pl-PL" sz="1600" dirty="0" smtClean="0"/>
              <a:t>słuchanie i wyłapywanie przez dziecko odgłosów dochodzących z otoczenia (ogrodu, ulicy), </a:t>
            </a:r>
          </a:p>
          <a:p>
            <a:r>
              <a:rPr lang="pl-PL" sz="1600" dirty="0" smtClean="0"/>
              <a:t>rozpoznawanie wytwarzanych dźwięków, najpierw z pomocą wzroku, potem słuchowo, </a:t>
            </a:r>
          </a:p>
          <a:p>
            <a:r>
              <a:rPr lang="pl-PL" sz="1600" dirty="0" smtClean="0"/>
              <a:t>rozpoznawanie różnych przedmiotów w zamkniętym pudełku przez potrząsanie nim np. cukier, kasza, piasek, kamyki itd.,</a:t>
            </a:r>
          </a:p>
          <a:p>
            <a:r>
              <a:rPr lang="pl-PL" sz="1600" dirty="0" smtClean="0"/>
              <a:t>rozpoznawanie głosu, szmeru i źródła dźwięku, miejsca, kierunku odległości, głośności, </a:t>
            </a:r>
          </a:p>
          <a:p>
            <a:r>
              <a:rPr lang="pl-PL" sz="1600" dirty="0" smtClean="0"/>
              <a:t> naśladowanie i różnicowanie głosów zwierząt, </a:t>
            </a:r>
          </a:p>
          <a:p>
            <a:r>
              <a:rPr lang="pl-PL" sz="1600" dirty="0" smtClean="0"/>
              <a:t>szukanie ukrytego budzika, radia, stukanie do drzwi (których), </a:t>
            </a:r>
          </a:p>
          <a:p>
            <a:r>
              <a:rPr lang="pl-PL" sz="1600" dirty="0" smtClean="0"/>
              <a:t> rozpoznawanie głosów, kto mówi? </a:t>
            </a:r>
          </a:p>
          <a:p>
            <a:r>
              <a:rPr lang="pl-PL" sz="1600" dirty="0" smtClean="0"/>
              <a:t> wydzielanie wyrazów w zdaniu, sylab w wyrazie, głosek, np.: ile wyrazów w zdaniu tyle dziecko stawia klocków, tyle razy klaszczemy, bądź rysujemy patyczków. Podobnie z wydzielaniem sylab w wyrazie, ile sylab tyle wyklaskujemy, wystukujemy. </a:t>
            </a:r>
          </a:p>
          <a:p>
            <a:r>
              <a:rPr lang="pl-PL" sz="1600" dirty="0" smtClean="0"/>
              <a:t> nazywanie obrazków: terapeuta podaje pierwszą sylabę dziecko kończy i odwrotnie, </a:t>
            </a:r>
          </a:p>
          <a:p>
            <a:r>
              <a:rPr lang="pl-PL" sz="1600" dirty="0" smtClean="0"/>
              <a:t> dzielenie na sylaby łatwych imion dzieci, </a:t>
            </a:r>
          </a:p>
          <a:p>
            <a:r>
              <a:rPr lang="pl-PL" sz="1600" dirty="0" smtClean="0"/>
              <a:t>wyodrębnianie głoski na początku wyrazu np.: O-la, A-la, u- la, </a:t>
            </a:r>
          </a:p>
          <a:p>
            <a:r>
              <a:rPr lang="pl-PL" sz="1600" dirty="0" smtClean="0"/>
              <a:t>wyszukiwanie nazw przedmiotów zaczynających się na daną głoskę, </a:t>
            </a:r>
          </a:p>
          <a:p>
            <a:r>
              <a:rPr lang="pl-PL" sz="1600" dirty="0" smtClean="0"/>
              <a:t> pisanie imion dzieci, </a:t>
            </a:r>
          </a:p>
          <a:p>
            <a:r>
              <a:rPr lang="pl-PL" sz="1600" dirty="0" smtClean="0"/>
              <a:t>rzucanie piłeczki do dziecka z wypowiadaniem pierwszej sylaby – dziecko kończy, </a:t>
            </a:r>
          </a:p>
          <a:p>
            <a:r>
              <a:rPr lang="pl-PL" sz="1600" dirty="0" smtClean="0"/>
              <a:t> wydzielanie głosek w łatwych wyrazach np.: dom ,kot, </a:t>
            </a:r>
          </a:p>
          <a:p>
            <a:r>
              <a:rPr lang="pl-PL" sz="1600" dirty="0" smtClean="0"/>
              <a:t> głoskowanie wyrazów przez terapeutę , dziecko odgaduje wypowiedziane słowo i odwrotnie, </a:t>
            </a:r>
          </a:p>
          <a:p>
            <a:r>
              <a:rPr lang="pl-PL" sz="1600" dirty="0" smtClean="0"/>
              <a:t> Różnicowanie wyrazów, które różnią się jedną głoską np.: góry – kury, bułka – półka, bal – pal , dama – tama itd.</a:t>
            </a:r>
            <a:endParaRPr lang="pl-PL" sz="1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143000"/>
          </a:xfrm>
        </p:spPr>
        <p:txBody>
          <a:bodyPr>
            <a:noAutofit/>
          </a:bodyPr>
          <a:lstStyle/>
          <a:p>
            <a:pPr algn="l"/>
            <a:r>
              <a:rPr lang="pl-PL" sz="3600" b="1" dirty="0" smtClean="0"/>
              <a:t>Zaburzenia mowy: ogólny podział  i przyczyny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pl-PL" sz="3100" dirty="0" smtClean="0"/>
              <a:t>Przy braku uszkodzeń anatomicznych występujące </a:t>
            </a:r>
            <a:r>
              <a:rPr lang="pl-PL" sz="3100" dirty="0" smtClean="0">
                <a:solidFill>
                  <a:srgbClr val="0070C0"/>
                </a:solidFill>
              </a:rPr>
              <a:t>zaburzenia mowy </a:t>
            </a:r>
            <a:r>
              <a:rPr lang="pl-PL" sz="3100" dirty="0" smtClean="0"/>
              <a:t>określa się jako </a:t>
            </a:r>
            <a:r>
              <a:rPr lang="pl-PL" sz="3100" dirty="0" smtClean="0">
                <a:solidFill>
                  <a:srgbClr val="0070C0"/>
                </a:solidFill>
              </a:rPr>
              <a:t>zewnątrzpochodne (egzogenne, środowiskowe).</a:t>
            </a:r>
          </a:p>
          <a:p>
            <a:pPr marL="514350" indent="-514350">
              <a:buFont typeface="+mj-lt"/>
              <a:buAutoNum type="arabicParenR"/>
            </a:pPr>
            <a:r>
              <a:rPr lang="pl-PL" sz="3100" dirty="0" smtClean="0">
                <a:solidFill>
                  <a:srgbClr val="0070C0"/>
                </a:solidFill>
              </a:rPr>
              <a:t>Zaburzenia mowy pochodzenia endogennego </a:t>
            </a:r>
            <a:r>
              <a:rPr lang="pl-PL" sz="3100" dirty="0" smtClean="0"/>
              <a:t>powstają w wyniku:</a:t>
            </a:r>
          </a:p>
          <a:p>
            <a:pPr marL="514350" indent="-514350">
              <a:buAutoNum type="alphaLcParenR"/>
            </a:pPr>
            <a:r>
              <a:rPr lang="pl-PL" sz="3100" dirty="0" smtClean="0"/>
              <a:t>uszkodzeń struktur korowych mózgowia – afazja;</a:t>
            </a:r>
          </a:p>
          <a:p>
            <a:pPr marL="514350" indent="-514350">
              <a:buAutoNum type="alphaLcParenR"/>
            </a:pPr>
            <a:r>
              <a:rPr lang="pl-PL" sz="3100" dirty="0" smtClean="0"/>
              <a:t>uszkodzeń struktur obwodowych – dysglosja i dysartria (anartria);</a:t>
            </a:r>
          </a:p>
          <a:p>
            <a:pPr marL="514350" indent="-514350">
              <a:buAutoNum type="alphaLcParenR"/>
            </a:pPr>
            <a:r>
              <a:rPr lang="pl-PL" sz="3100" dirty="0" smtClean="0"/>
              <a:t>opóźnienia w rozwoju struktur mózgowia – dyslalia (alalia);</a:t>
            </a:r>
          </a:p>
          <a:p>
            <a:pPr marL="514350" indent="-514350">
              <a:buAutoNum type="alphaLcParenR"/>
            </a:pPr>
            <a:r>
              <a:rPr lang="pl-PL" sz="3100" dirty="0" smtClean="0"/>
              <a:t>uszkodzeń mózgowia lub dysfunkcji czynnościowych (nerwice - jąkanie, mutyzm, afonia);</a:t>
            </a:r>
          </a:p>
          <a:p>
            <a:pPr marL="514350" indent="-514350">
              <a:buAutoNum type="alphaLcParenR"/>
            </a:pPr>
            <a:r>
              <a:rPr lang="pl-PL" sz="3100" dirty="0" smtClean="0"/>
              <a:t>upośledzeń umysłowych – oligofazja, schizofazja.</a:t>
            </a:r>
          </a:p>
          <a:p>
            <a:pPr marL="514350" indent="-514350">
              <a:buAutoNum type="alphaLcParenR"/>
            </a:pPr>
            <a:endParaRPr lang="pl-PL" dirty="0" smtClean="0"/>
          </a:p>
          <a:p>
            <a:pPr marL="514350" indent="-514350">
              <a:buAutoNum type="alphaLcParenR"/>
            </a:pPr>
            <a:endParaRPr lang="pl-PL" dirty="0" smtClean="0"/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Font typeface="+mj-lt"/>
              <a:buAutoNum type="arabicParenR"/>
            </a:pPr>
            <a:endParaRPr lang="pl-P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Definicja mowy: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929330"/>
          </a:xfrm>
        </p:spPr>
        <p:txBody>
          <a:bodyPr>
            <a:normAutofit fontScale="92500"/>
          </a:bodyPr>
          <a:lstStyle/>
          <a:p>
            <a:endParaRPr lang="pl-PL" sz="2400" b="1" dirty="0" smtClean="0"/>
          </a:p>
          <a:p>
            <a:pPr marL="457200" indent="-457200">
              <a:buAutoNum type="arabicPeriod"/>
            </a:pPr>
            <a:r>
              <a:rPr lang="pl-PL" sz="2400" dirty="0" smtClean="0"/>
              <a:t>Mowa - według </a:t>
            </a:r>
            <a:r>
              <a:rPr lang="pl-P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T. Milewskiego </a:t>
            </a:r>
            <a:r>
              <a:rPr lang="pl-PL" sz="2400" dirty="0" smtClean="0"/>
              <a:t>(1975) to dźwiękowe porozumiewanie się dwóch osób, w którym jedna drugą o czymś powiadamia. </a:t>
            </a:r>
          </a:p>
          <a:p>
            <a:pPr marL="457200" indent="-457200">
              <a:buAutoNum type="arabicPeriod"/>
            </a:pPr>
            <a:r>
              <a:rPr lang="pl-P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Irena Styczek </a:t>
            </a:r>
            <a:r>
              <a:rPr lang="pl-PL" sz="2400" dirty="0" smtClean="0"/>
              <a:t>definiuje ,,mowę’’ jako dźwiękowe porozumiewanie się ludzi. W celu porozumiewania się ludzie posługują się językiem, który jest systemem wyrazów i reguł gramatycznych. Mowa jest procesem jednolitym, ale należy w nim wyodrębnić czynności nadawania mowy i czynności odbioru mowy oraz wytwór mówienia i rozumienia. </a:t>
            </a:r>
          </a:p>
          <a:p>
            <a:pPr marL="457200" indent="-457200">
              <a:buNone/>
            </a:pPr>
            <a:r>
              <a:rPr lang="pl-P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 Leon Kaczmarek </a:t>
            </a:r>
            <a:r>
              <a:rPr lang="pl-PL" sz="2400" dirty="0" smtClean="0"/>
              <a:t>pod pojęciem ,,mowy ‘’rozumie proces językowego porozumiewania się w słowie, gdzie nadawca przekazuje informację , a odbiorca ją odbiera. Według autora w rozwoju mowy wyodrębnia się cztery okresy: </a:t>
            </a:r>
          </a:p>
          <a:p>
            <a:r>
              <a:rPr lang="pl-PL" sz="2400" dirty="0" smtClean="0"/>
              <a:t>okres melodii (0-1r.ż.) </a:t>
            </a:r>
          </a:p>
          <a:p>
            <a:r>
              <a:rPr lang="pl-PL" sz="2400" dirty="0" smtClean="0"/>
              <a:t>okres wyrazu (1-2 r. ż.) </a:t>
            </a:r>
          </a:p>
          <a:p>
            <a:r>
              <a:rPr lang="pl-PL" sz="2400" dirty="0" smtClean="0"/>
              <a:t>okres zdania (2-3 r. ż.) </a:t>
            </a:r>
          </a:p>
          <a:p>
            <a:r>
              <a:rPr lang="pl-PL" sz="2400" dirty="0" smtClean="0"/>
              <a:t>okres swoistej mowy dziecięcej ( 3-7 r. ż.) </a:t>
            </a:r>
            <a:endParaRPr lang="pl-PL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Kiedy należy udać się z dzieckiem do logopedy?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25000" lnSpcReduction="20000"/>
          </a:bodyPr>
          <a:lstStyle/>
          <a:p>
            <a:r>
              <a:rPr lang="pl-PL" sz="9200" dirty="0" smtClean="0"/>
              <a:t>Podczas artykulacji głosek s, z, c, dz, sz, ż, cz, dż, t, d, n</a:t>
            </a:r>
            <a:r>
              <a:rPr lang="pl-PL" sz="9200" dirty="0" smtClean="0">
                <a:solidFill>
                  <a:schemeClr val="tx2"/>
                </a:solidFill>
              </a:rPr>
              <a:t> dziecko wsuwa język między zęby lub ociera nim o wargę</a:t>
            </a:r>
            <a:r>
              <a:rPr lang="pl-PL" sz="9200" dirty="0" smtClean="0"/>
              <a:t>. W każdym wieku jest to wada, z której niestety się nie wyrasta. Im dłużej zwlekamy, tym bardziej wada się utrwala.</a:t>
            </a:r>
          </a:p>
          <a:p>
            <a:r>
              <a:rPr lang="pl-PL" sz="9200" dirty="0" smtClean="0"/>
              <a:t>Dziecko nawykowo </a:t>
            </a:r>
            <a:r>
              <a:rPr lang="pl-PL" sz="9200" dirty="0" smtClean="0">
                <a:solidFill>
                  <a:schemeClr val="tx2"/>
                </a:solidFill>
              </a:rPr>
              <a:t>mówi przez nos</a:t>
            </a:r>
            <a:r>
              <a:rPr lang="pl-PL" sz="9200" dirty="0" smtClean="0"/>
              <a:t>.</a:t>
            </a:r>
          </a:p>
          <a:p>
            <a:r>
              <a:rPr lang="pl-PL" sz="9200" dirty="0" smtClean="0"/>
              <a:t>Dostrzegamy </a:t>
            </a:r>
            <a:r>
              <a:rPr lang="pl-PL" sz="9200" dirty="0" smtClean="0">
                <a:solidFill>
                  <a:schemeClr val="tx2"/>
                </a:solidFill>
              </a:rPr>
              <a:t>zmiany anatomiczne </a:t>
            </a:r>
            <a:r>
              <a:rPr lang="pl-PL" sz="9200" dirty="0" smtClean="0"/>
              <a:t>w budowie narządów mowy dziecka lub mamy wątpliwość czy dziecko dobrze słyszy.</a:t>
            </a:r>
          </a:p>
          <a:p>
            <a:r>
              <a:rPr lang="pl-PL" sz="9200" dirty="0" smtClean="0"/>
              <a:t>Dziecko 3 - letnie </a:t>
            </a:r>
            <a:r>
              <a:rPr lang="pl-PL" sz="9200" dirty="0" smtClean="0">
                <a:solidFill>
                  <a:schemeClr val="tx2"/>
                </a:solidFill>
              </a:rPr>
              <a:t>porozumiewa się za pomocą gestów i sylab</a:t>
            </a:r>
            <a:r>
              <a:rPr lang="pl-PL" sz="9200" dirty="0" smtClean="0"/>
              <a:t>. Pod koniec trzeciego roku życia nie wymawia którejkolwiek z samogłosek ustnych  (a, o, e, i, u, y).</a:t>
            </a:r>
          </a:p>
          <a:p>
            <a:r>
              <a:rPr lang="pl-PL" sz="9200" dirty="0" smtClean="0"/>
              <a:t>Po ukończeniu 4 roku życia dziecko: </a:t>
            </a:r>
          </a:p>
          <a:p>
            <a:pPr lvl="1"/>
            <a:r>
              <a:rPr lang="pl-PL" sz="9200" dirty="0" smtClean="0"/>
              <a:t>wymawia głoski s, z, c, dz jak ś, ź, ć, dź</a:t>
            </a:r>
          </a:p>
          <a:p>
            <a:pPr lvl="1"/>
            <a:r>
              <a:rPr lang="pl-PL" sz="9200" dirty="0" smtClean="0">
                <a:solidFill>
                  <a:schemeClr val="tx2"/>
                </a:solidFill>
              </a:rPr>
              <a:t>zamienia głoski dźwięczne na bezdźwięczne</a:t>
            </a:r>
            <a:r>
              <a:rPr lang="pl-PL" sz="9200" dirty="0" smtClean="0"/>
              <a:t>, np. d na t  (dom = tom), w na f (woda = fota), g na k (gęś = kęś), b na p (buda = puta)</a:t>
            </a:r>
          </a:p>
          <a:p>
            <a:pPr lvl="1"/>
            <a:r>
              <a:rPr lang="pl-PL" sz="9200" dirty="0" smtClean="0"/>
              <a:t>myli głoski dźwiękopodobne, np. c - s (sala = cala), sz - cz i inne.</a:t>
            </a:r>
          </a:p>
          <a:p>
            <a:r>
              <a:rPr lang="pl-PL" sz="9200" dirty="0" smtClean="0"/>
              <a:t>Dziecko zniekształca, zastępuje głoski innymi, nie znanymi w języku polskim, np. gardłowo wymawia głoskę r.</a:t>
            </a:r>
          </a:p>
          <a:p>
            <a:r>
              <a:rPr lang="pl-PL" sz="9200" dirty="0" smtClean="0"/>
              <a:t>Jeżeli nasila się problem rozwojowej niepłynności mówienia (</a:t>
            </a:r>
            <a:r>
              <a:rPr lang="pl-PL" sz="9200" dirty="0" smtClean="0">
                <a:solidFill>
                  <a:schemeClr val="tx2"/>
                </a:solidFill>
              </a:rPr>
              <a:t>zacinanie</a:t>
            </a:r>
            <a:r>
              <a:rPr lang="pl-PL" sz="9200" dirty="0" smtClean="0"/>
              <a:t>, powtarzanie sylab)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 err="1" smtClean="0"/>
              <a:t>cd</a:t>
            </a:r>
            <a:r>
              <a:rPr lang="pl-PL" sz="3600" b="1" dirty="0" smtClean="0"/>
              <a:t>. Kiedy należy udać się z dzieckiem do logopedy?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928670"/>
            <a:ext cx="8572560" cy="564360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9600" dirty="0" smtClean="0"/>
              <a:t>           Rozwój mowy dziecka: </a:t>
            </a:r>
          </a:p>
          <a:p>
            <a:pPr lvl="1"/>
            <a:r>
              <a:rPr lang="pl-PL" sz="9600" dirty="0" smtClean="0"/>
              <a:t>rocznego jest na poziomie dziecka półrocznego (dziecko jedynie gaworzy),</a:t>
            </a:r>
          </a:p>
          <a:p>
            <a:pPr lvl="1"/>
            <a:r>
              <a:rPr lang="pl-PL" sz="9600" dirty="0" smtClean="0"/>
              <a:t>2-letniego jest na poziomie mowy dziecka rocznego (wymania kilka słów),</a:t>
            </a:r>
          </a:p>
          <a:p>
            <a:pPr lvl="1"/>
            <a:r>
              <a:rPr lang="pl-PL" sz="9600" dirty="0" smtClean="0"/>
              <a:t>3-letniego jest na poziomie mowy dziecka 1,5 rocznego (tworzy jedynie równoważniki zdań, a słownictwo jest na poziomie dziecka 1,5 rocznego)</a:t>
            </a:r>
          </a:p>
          <a:p>
            <a:pPr lvl="1"/>
            <a:r>
              <a:rPr lang="pl-PL" sz="9600" dirty="0" smtClean="0"/>
              <a:t>4-letniego jest na poziomie mowy dziecka 2-letniego (formułuje zdania proste, słownictwo czynne jest na poziomie dziecka 2-letniego, tj. około 300 słów),</a:t>
            </a:r>
          </a:p>
          <a:p>
            <a:pPr lvl="1"/>
            <a:r>
              <a:rPr lang="pl-PL" sz="9600" dirty="0" smtClean="0"/>
              <a:t>5-letniego jest na poziomie mowy dziecka 2,5-letniego (nadal zdania proste, słownictwo na poziomie dziecka w wieku 2,5 lat),</a:t>
            </a:r>
          </a:p>
          <a:p>
            <a:pPr lvl="1"/>
            <a:r>
              <a:rPr lang="pl-PL" sz="9600" dirty="0" smtClean="0"/>
              <a:t>6-letniego jest na poziomie dziecka 3-letniego (pojawiają się zdania złożone, dziecko wymawia 1000-1500 słów),</a:t>
            </a:r>
          </a:p>
          <a:p>
            <a:pPr lvl="1"/>
            <a:r>
              <a:rPr lang="pl-PL" sz="9600" dirty="0" smtClean="0"/>
              <a:t>7-letniego jest na poziomie mowy dziecka 3,5-letniego.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Gdzie mieszka mowa</a:t>
            </a:r>
            <a:r>
              <a:rPr lang="pl-PL" sz="3600" dirty="0" smtClean="0"/>
              <a:t>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578647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 Najważniejszymi obszarami odgrywającymi istotną rolę w procesach mowy to: </a:t>
            </a:r>
            <a:r>
              <a:rPr lang="pl-PL" sz="2400" b="1" dirty="0" smtClean="0">
                <a:solidFill>
                  <a:srgbClr val="0070C0"/>
                </a:solidFill>
              </a:rPr>
              <a:t>pole Broki i pole Wernickego</a:t>
            </a:r>
            <a:r>
              <a:rPr lang="pl-PL" sz="2400" dirty="0" smtClean="0"/>
              <a:t>, które są umiejscowione w dominującej półkuli mózgu. </a:t>
            </a:r>
          </a:p>
          <a:p>
            <a:r>
              <a:rPr lang="pl-PL" sz="2400" dirty="0" smtClean="0"/>
              <a:t>U osób praworęcznych ośrodki te znajdują się w lewej półkuli zwanej półkulą werbalną.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 descr="moz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143248"/>
            <a:ext cx="7549630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pl-PL" sz="3600" dirty="0" smtClean="0"/>
              <a:t>cd. </a:t>
            </a:r>
            <a:r>
              <a:rPr lang="pl-PL" sz="3600" b="1" dirty="0" smtClean="0"/>
              <a:t>Gdzie mieszka mowa?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pl-PL" sz="2400" dirty="0" smtClean="0"/>
              <a:t>Pole Broki – „ ośrodek ruchowy mowy” </a:t>
            </a:r>
            <a:r>
              <a:rPr lang="pl-PL" sz="2400" b="1" dirty="0" smtClean="0">
                <a:solidFill>
                  <a:srgbClr val="0070C0"/>
                </a:solidFill>
              </a:rPr>
              <a:t>jest odpowiedzialny za  generowanie mowy </a:t>
            </a:r>
            <a:r>
              <a:rPr lang="pl-PL" sz="2400" dirty="0" smtClean="0"/>
              <a:t>(łączenie głosek w wyrazy i zdania oraz formułowanie płynnych wypowiedzi). Znajduje się w pobliżu kory ruchowej kontrolującej pracę mięśni warg (jest to tylno-dolna część lewego płata czołowego).</a:t>
            </a:r>
          </a:p>
          <a:p>
            <a:r>
              <a:rPr lang="pl-PL" sz="2400" dirty="0" smtClean="0"/>
              <a:t>Pole Wernickego – „ośrodek czuciowy mowy” </a:t>
            </a:r>
            <a:r>
              <a:rPr lang="pl-PL" sz="2400" b="1" dirty="0" smtClean="0">
                <a:solidFill>
                  <a:srgbClr val="0070C0"/>
                </a:solidFill>
              </a:rPr>
              <a:t>odpowiada za rozumienie mowy  </a:t>
            </a:r>
            <a:r>
              <a:rPr lang="pl-PL" sz="2400" dirty="0" smtClean="0"/>
              <a:t>i</a:t>
            </a:r>
            <a:r>
              <a:rPr lang="pl-PL" sz="2400" b="1" dirty="0" smtClean="0"/>
              <a:t> </a:t>
            </a:r>
            <a:r>
              <a:rPr lang="pl-PL" sz="2400" dirty="0" smtClean="0"/>
              <a:t>umiejscowiony jest w pobliżu kory słuchowej, gdzie docierają bodźce słuchowe z uszu (jest to tylno-górna część lewego płata skroniowego).</a:t>
            </a:r>
            <a:endParaRPr lang="pl-PL" sz="2400" dirty="0"/>
          </a:p>
        </p:txBody>
      </p:sp>
      <p:pic>
        <p:nvPicPr>
          <p:cNvPr id="1027" name="Picture 3" descr="C:\Users\Janusz\Desktop\moz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357694"/>
            <a:ext cx="4286280" cy="2357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Znaczenie ośrodka Broki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</a:rPr>
              <a:t>Służy do wytwarzania i przetwarzania mowy,</a:t>
            </a:r>
          </a:p>
          <a:p>
            <a:r>
              <a:rPr lang="pl-PL" sz="2400" b="1" dirty="0" smtClean="0">
                <a:solidFill>
                  <a:srgbClr val="0070C0"/>
                </a:solidFill>
              </a:rPr>
              <a:t>pomaga  w rozumieniu mowy,</a:t>
            </a:r>
          </a:p>
          <a:p>
            <a:r>
              <a:rPr lang="pl-PL" sz="2400" dirty="0" smtClean="0"/>
              <a:t>umożliwia artykulację dźwięków za pomocą słów,</a:t>
            </a:r>
          </a:p>
          <a:p>
            <a:r>
              <a:rPr lang="pl-PL" sz="2400" dirty="0" smtClean="0"/>
              <a:t>odgrywa kluczową rolę w ustnym nazewnictwie i pisowni, </a:t>
            </a:r>
          </a:p>
          <a:p>
            <a:r>
              <a:rPr lang="pl-PL" sz="2400" dirty="0" smtClean="0"/>
              <a:t>aktywnym i pasywnym rozumieniu ze słuchu, </a:t>
            </a:r>
          </a:p>
          <a:p>
            <a:r>
              <a:rPr lang="pl-PL" sz="2400" dirty="0" smtClean="0"/>
              <a:t>aktywnym i pasywnym rozumieniu tekstu pisanego,</a:t>
            </a:r>
          </a:p>
          <a:p>
            <a:r>
              <a:rPr lang="pl-PL" sz="2400" dirty="0" smtClean="0"/>
              <a:t> odpowiada za ekspresję słowną.</a:t>
            </a:r>
            <a:endParaRPr lang="pl-PL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38"/>
          </a:xfrm>
        </p:spPr>
        <p:txBody>
          <a:bodyPr>
            <a:noAutofit/>
          </a:bodyPr>
          <a:lstStyle/>
          <a:p>
            <a:r>
              <a:rPr lang="pl-PL" sz="3400" b="1" dirty="0" smtClean="0"/>
              <a:t> Ośrodki w korze mózgowej zawiadujące mową</a:t>
            </a:r>
            <a:endParaRPr lang="pl-PL" sz="3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428735"/>
            <a:ext cx="8229600" cy="54292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    W korze mózgowej znajdują się  </a:t>
            </a:r>
            <a:r>
              <a:rPr lang="pl-PL" sz="2400" b="1" dirty="0" smtClean="0">
                <a:solidFill>
                  <a:srgbClr val="0070C0"/>
                </a:solidFill>
              </a:rPr>
              <a:t>4 ośrodki</a:t>
            </a:r>
            <a:r>
              <a:rPr lang="pl-PL" sz="2400" dirty="0" smtClean="0">
                <a:solidFill>
                  <a:schemeClr val="tx2"/>
                </a:solidFill>
              </a:rPr>
              <a:t> </a:t>
            </a:r>
            <a:r>
              <a:rPr lang="pl-PL" sz="2400" dirty="0" smtClean="0"/>
              <a:t>zawiadujące mową:</a:t>
            </a:r>
          </a:p>
          <a:p>
            <a:pPr>
              <a:buNone/>
            </a:pPr>
            <a:endParaRPr lang="pl-PL" sz="2400" b="1" dirty="0" smtClean="0">
              <a:solidFill>
                <a:srgbClr val="0070C0"/>
              </a:solidFill>
            </a:endParaRPr>
          </a:p>
          <a:p>
            <a:r>
              <a:rPr lang="pl-PL" sz="2400" b="1" dirty="0" smtClean="0">
                <a:solidFill>
                  <a:srgbClr val="0070C0"/>
                </a:solidFill>
              </a:rPr>
              <a:t>Ośrodek ruchowy mowy Broki- </a:t>
            </a:r>
            <a:r>
              <a:rPr lang="pl-PL" sz="2400" dirty="0" smtClean="0"/>
              <a:t>umożliwia artykulację dźwięków w postaci słów,</a:t>
            </a:r>
          </a:p>
          <a:p>
            <a:r>
              <a:rPr lang="pl-PL" sz="2400" b="1" dirty="0" smtClean="0">
                <a:solidFill>
                  <a:srgbClr val="0070C0"/>
                </a:solidFill>
              </a:rPr>
              <a:t>Ośrodek ruchów pisarskich ręki</a:t>
            </a:r>
            <a:r>
              <a:rPr lang="pl-PL" sz="2400" dirty="0" smtClean="0"/>
              <a:t> („ośrodek pisania Exnera”)- koordynuje skurcze mięśni podczas pisania,</a:t>
            </a:r>
          </a:p>
          <a:p>
            <a:r>
              <a:rPr lang="pl-PL" sz="2400" b="1" dirty="0" smtClean="0">
                <a:solidFill>
                  <a:srgbClr val="0070C0"/>
                </a:solidFill>
              </a:rPr>
              <a:t>Ośrodek słuchowy mowy- </a:t>
            </a:r>
            <a:r>
              <a:rPr lang="pl-PL" sz="2400" dirty="0" smtClean="0"/>
              <a:t>umożliwia rozróżnianie  słyszanych słów,</a:t>
            </a:r>
          </a:p>
          <a:p>
            <a:r>
              <a:rPr lang="pl-PL" sz="2400" b="1" dirty="0" smtClean="0">
                <a:solidFill>
                  <a:srgbClr val="0070C0"/>
                </a:solidFill>
              </a:rPr>
              <a:t>Ośrodek wzrokowy mowy </a:t>
            </a:r>
            <a:r>
              <a:rPr lang="pl-PL" sz="2400" dirty="0" smtClean="0"/>
              <a:t>(„ ośrodek czytania Dejerinea”)-  pozwala na rozpoznawanie znaków pisarskich.</a:t>
            </a:r>
            <a:endParaRPr lang="pl-P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14282" y="0"/>
            <a:ext cx="8701094" cy="785794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cd. Definicja mowy:</a:t>
            </a:r>
            <a:endParaRPr lang="pl-PL" sz="3600" b="1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929718" cy="6000768"/>
          </a:xfrm>
        </p:spPr>
        <p:txBody>
          <a:bodyPr>
            <a:noAutofit/>
          </a:bodyPr>
          <a:lstStyle/>
          <a:p>
            <a:pPr algn="l"/>
            <a:r>
              <a:rPr lang="pl-PL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  </a:t>
            </a:r>
            <a:r>
              <a:rPr lang="pl-PL" sz="2200" dirty="0" smtClean="0">
                <a:solidFill>
                  <a:schemeClr val="tx1"/>
                </a:solidFill>
              </a:rPr>
              <a:t>Według </a:t>
            </a:r>
            <a:r>
              <a:rPr lang="pl-PL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Genowefy Demel </a:t>
            </a:r>
            <a:r>
              <a:rPr lang="pl-PL" sz="2200" dirty="0" smtClean="0">
                <a:solidFill>
                  <a:schemeClr val="tx1"/>
                </a:solidFill>
              </a:rPr>
              <a:t>rozwój mowy jest uwarunkowany genetycznie, zależy od wrodzonych właściwości organizmu człowieka, ale możliwy jest jedynie w kontakcie ze środowiskiem społecznym, z innymi ludźmi. Jest to proces, w którym współgrają czynniki biologiczne i społeczne</a:t>
            </a:r>
            <a:r>
              <a:rPr lang="pl-PL" sz="2200" dirty="0" smtClean="0"/>
              <a:t>. </a:t>
            </a:r>
          </a:p>
          <a:p>
            <a:pPr algn="l"/>
            <a:r>
              <a:rPr lang="pl-PL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</a:t>
            </a:r>
            <a:r>
              <a:rPr lang="pl-PL" sz="2200" dirty="0" smtClean="0"/>
              <a:t>  </a:t>
            </a:r>
            <a:r>
              <a:rPr lang="pl-PL" sz="2200" dirty="0" smtClean="0">
                <a:solidFill>
                  <a:schemeClr val="tx1"/>
                </a:solidFill>
              </a:rPr>
              <a:t>Zdaniem  </a:t>
            </a:r>
            <a:r>
              <a:rPr lang="pl-PL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S. Grabiasa </a:t>
            </a:r>
            <a:r>
              <a:rPr lang="pl-PL" sz="2200" dirty="0" smtClean="0">
                <a:solidFill>
                  <a:schemeClr val="tx1"/>
                </a:solidFill>
              </a:rPr>
              <a:t>mowa stanowi zespół czynności, jakie przy udziale języka wykonuje człowiek, poznając rzeczywistość i przekazując jej interpretacje innym uczestnikom życia społecznego. W ujęciu socjolingwistyki pojęcie to powinno obejmować swoim zakresem trzy rodzaje zachowań, spełniających odrębne funkcje. Są to: czynności poznawcze człowieka, językowe czynności komunikacyjne oraz czynności socjalizacyjne i </a:t>
            </a:r>
            <a:r>
              <a:rPr lang="pl-PL" sz="2200" dirty="0" err="1" smtClean="0">
                <a:solidFill>
                  <a:schemeClr val="tx1"/>
                </a:solidFill>
              </a:rPr>
              <a:t>grupotwórcze</a:t>
            </a:r>
            <a:r>
              <a:rPr lang="pl-PL" sz="2200" dirty="0" smtClean="0">
                <a:solidFill>
                  <a:schemeClr val="tx1"/>
                </a:solidFill>
              </a:rPr>
              <a:t>. </a:t>
            </a:r>
            <a:r>
              <a:rPr lang="pl-PL" sz="2200" b="1" dirty="0" smtClean="0">
                <a:solidFill>
                  <a:schemeClr val="tx1"/>
                </a:solidFill>
              </a:rPr>
              <a:t>Mowa jest </a:t>
            </a:r>
            <a:r>
              <a:rPr lang="pl-PL" sz="2200" dirty="0" smtClean="0">
                <a:solidFill>
                  <a:schemeClr val="tx1"/>
                </a:solidFill>
              </a:rPr>
              <a:t>zatem (realizującym się jednocześnie </a:t>
            </a:r>
            <a:r>
              <a:rPr lang="pl-PL" sz="2200" b="1" dirty="0" smtClean="0">
                <a:solidFill>
                  <a:schemeClr val="tx1"/>
                </a:solidFill>
              </a:rPr>
              <a:t>w sferze biologicznej, psychicznej i społecznej</a:t>
            </a:r>
            <a:r>
              <a:rPr lang="pl-PL" sz="2200" dirty="0" smtClean="0">
                <a:solidFill>
                  <a:schemeClr val="tx1"/>
                </a:solidFill>
              </a:rPr>
              <a:t>) </a:t>
            </a:r>
            <a:r>
              <a:rPr lang="pl-PL" sz="2200" b="1" dirty="0" smtClean="0">
                <a:solidFill>
                  <a:schemeClr val="tx1"/>
                </a:solidFill>
              </a:rPr>
              <a:t>bytem złożonym z kompetencji językowej, kompetencji komunikacyjnej oraz procesu realizacji tych kompetencji.</a:t>
            </a:r>
            <a:r>
              <a:rPr lang="pl-PL" sz="2200" dirty="0" smtClean="0">
                <a:solidFill>
                  <a:schemeClr val="tx1"/>
                </a:solidFill>
              </a:rPr>
              <a:t> Pojęcie to należy utożsamiać z komunikacją językową.</a:t>
            </a:r>
            <a:endParaRPr lang="pl-PL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857232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Składniki </a:t>
            </a:r>
            <a:r>
              <a:rPr lang="pl-PL" sz="3600" b="1" dirty="0" smtClean="0">
                <a:solidFill>
                  <a:srgbClr val="0070C0"/>
                </a:solidFill>
              </a:rPr>
              <a:t>(komponenty) </a:t>
            </a:r>
            <a:r>
              <a:rPr lang="pl-PL" sz="3600" b="1" dirty="0" smtClean="0"/>
              <a:t>mowy: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i="1" dirty="0" smtClean="0"/>
              <a:t>Do składników (komponentów) m o w y zalicza się:</a:t>
            </a:r>
          </a:p>
          <a:p>
            <a:r>
              <a:rPr lang="pl-PL" sz="2000" b="1" dirty="0" smtClean="0">
                <a:solidFill>
                  <a:srgbClr val="0070C0"/>
                </a:solidFill>
              </a:rPr>
              <a:t>język</a:t>
            </a:r>
            <a:r>
              <a:rPr lang="pl-PL" sz="2000" b="1" dirty="0" smtClean="0"/>
              <a:t> </a:t>
            </a:r>
            <a:r>
              <a:rPr lang="pl-PL" sz="2000" dirty="0" smtClean="0"/>
              <a:t>uwzględnia semantykę, fonologię i zasady  gramatyki. Rozumiany  jest jako system znaków składający się z fonemów, morfemów i leksemów, którymi rządzą zasady gramatyki. Na ich podstawie budowana jest wypowiedź słowna. </a:t>
            </a:r>
          </a:p>
          <a:p>
            <a:r>
              <a:rPr lang="pl-PL" sz="2000" b="1" dirty="0" smtClean="0">
                <a:solidFill>
                  <a:srgbClr val="0070C0"/>
                </a:solidFill>
              </a:rPr>
              <a:t>tekst</a:t>
            </a:r>
            <a:r>
              <a:rPr lang="pl-PL" sz="2000" dirty="0" smtClean="0">
                <a:solidFill>
                  <a:srgbClr val="0070C0"/>
                </a:solidFill>
              </a:rPr>
              <a:t> </a:t>
            </a:r>
            <a:r>
              <a:rPr lang="pl-PL" sz="2000" dirty="0" smtClean="0"/>
              <a:t>mówiony, pisany, gwizdany, palcowy itd.</a:t>
            </a:r>
            <a:r>
              <a:rPr lang="pl-PL" sz="2000" b="1" dirty="0" smtClean="0"/>
              <a:t>  </a:t>
            </a:r>
            <a:r>
              <a:rPr lang="pl-PL" sz="2000" dirty="0" smtClean="0"/>
              <a:t>Tekst  jest </a:t>
            </a:r>
            <a:r>
              <a:rPr lang="pl-PL" sz="2000" b="1" dirty="0" smtClean="0"/>
              <a:t> </a:t>
            </a:r>
            <a:r>
              <a:rPr lang="pl-PL" sz="2000" dirty="0" smtClean="0"/>
              <a:t>językowo zorganizowaną wypowiedzią, komunikatem.  </a:t>
            </a:r>
          </a:p>
          <a:p>
            <a:r>
              <a:rPr lang="pl-PL" sz="2000" b="1" dirty="0" smtClean="0">
                <a:solidFill>
                  <a:srgbClr val="0070C0"/>
                </a:solidFill>
              </a:rPr>
              <a:t>nadawanie</a:t>
            </a:r>
            <a:r>
              <a:rPr lang="pl-PL" sz="2000" b="1" dirty="0" smtClean="0"/>
              <a:t>, </a:t>
            </a:r>
            <a:r>
              <a:rPr lang="pl-PL" sz="2000" dirty="0" smtClean="0"/>
              <a:t>czyli przekaz informacji różnymi kanałami odpowiednio do postaci tekstu, a więc przez mówienie, pisanie, sygnalizowanie.</a:t>
            </a:r>
            <a:endParaRPr lang="pl-PL" sz="2000" b="1" dirty="0" smtClean="0"/>
          </a:p>
          <a:p>
            <a:r>
              <a:rPr lang="pl-PL" sz="2000" b="1" dirty="0" smtClean="0">
                <a:solidFill>
                  <a:srgbClr val="0070C0"/>
                </a:solidFill>
              </a:rPr>
              <a:t>odbiór</a:t>
            </a:r>
            <a:r>
              <a:rPr lang="pl-PL" sz="2000" b="1" dirty="0" smtClean="0"/>
              <a:t> </a:t>
            </a:r>
            <a:r>
              <a:rPr lang="pl-PL" sz="2000" dirty="0" smtClean="0"/>
              <a:t>informacji odpowiednio do rodzaju przekazu. Odbiór może być: słuchowy, wzrokowy, dotykowy.</a:t>
            </a:r>
          </a:p>
          <a:p>
            <a:endParaRPr lang="pl-PL" sz="2000" dirty="0" smtClean="0"/>
          </a:p>
          <a:p>
            <a:pPr>
              <a:buNone/>
            </a:pPr>
            <a:r>
              <a:rPr lang="pl-PL" sz="2000" i="1" dirty="0" smtClean="0"/>
              <a:t>W każdym tekście można wyróżnić:</a:t>
            </a:r>
          </a:p>
          <a:p>
            <a:pPr>
              <a:buNone/>
            </a:pPr>
            <a:r>
              <a:rPr lang="pl-PL" sz="2000" dirty="0" smtClean="0"/>
              <a:t>a)  </a:t>
            </a:r>
            <a:r>
              <a:rPr lang="pl-PL" sz="2000" b="1" dirty="0" smtClean="0">
                <a:solidFill>
                  <a:srgbClr val="0070C0"/>
                </a:solidFill>
              </a:rPr>
              <a:t>treść (myśl), </a:t>
            </a:r>
            <a:r>
              <a:rPr lang="pl-PL" sz="2000" dirty="0" smtClean="0"/>
              <a:t>tj. językowo zorganizowaną informację, tworzącą strukturę semantyczną tekstu;</a:t>
            </a:r>
          </a:p>
          <a:p>
            <a:pPr>
              <a:buNone/>
            </a:pPr>
            <a:r>
              <a:rPr lang="pl-PL" sz="2000" dirty="0" smtClean="0"/>
              <a:t>b)  </a:t>
            </a:r>
            <a:r>
              <a:rPr lang="pl-PL" sz="2000" b="1" dirty="0" smtClean="0">
                <a:solidFill>
                  <a:srgbClr val="0070C0"/>
                </a:solidFill>
              </a:rPr>
              <a:t>formę językową </a:t>
            </a:r>
            <a:r>
              <a:rPr lang="pl-PL" sz="2000" b="1" dirty="0" smtClean="0"/>
              <a:t>,</a:t>
            </a:r>
            <a:r>
              <a:rPr lang="pl-PL" sz="2000" dirty="0" smtClean="0"/>
              <a:t>tj. strukturę gramatyczną tekstu;</a:t>
            </a:r>
          </a:p>
          <a:p>
            <a:pPr>
              <a:buNone/>
            </a:pPr>
            <a:r>
              <a:rPr lang="pl-PL" sz="2000" dirty="0" smtClean="0"/>
              <a:t>c) </a:t>
            </a:r>
            <a:r>
              <a:rPr lang="pl-PL" sz="2000" dirty="0" smtClean="0">
                <a:solidFill>
                  <a:srgbClr val="0070C0"/>
                </a:solidFill>
              </a:rPr>
              <a:t> </a:t>
            </a:r>
            <a:r>
              <a:rPr lang="pl-PL" sz="2000" b="1" dirty="0" smtClean="0">
                <a:solidFill>
                  <a:srgbClr val="0070C0"/>
                </a:solidFill>
              </a:rPr>
              <a:t>substancję (nośnik myśli) </a:t>
            </a:r>
            <a:r>
              <a:rPr lang="pl-PL" sz="2000" dirty="0" smtClean="0"/>
              <a:t>- występującą  w tekście w płaszczyźnie segmentalnej (głoska, litera, sygnał) i podporządkowaną  czynnikom prozodycznym takim jak: rytm, melodia, akcent.</a:t>
            </a:r>
            <a:endParaRPr lang="pl-P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1071546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Czynności nadawania i odbioru mowy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600" dirty="0" smtClean="0"/>
              <a:t>    Mowa jest złożoną czynnością psychiczną. W jej powstawaniu bierze udział wiele struktur organizmu, zlokalizowanych zarówno centralnie, jak i na obwodzie. Mowa zależy od budowy i funkcjonowania:</a:t>
            </a:r>
          </a:p>
          <a:p>
            <a:pPr>
              <a:buNone/>
            </a:pPr>
            <a:r>
              <a:rPr lang="pl-PL" sz="2600" dirty="0" smtClean="0">
                <a:solidFill>
                  <a:srgbClr val="0070C0"/>
                </a:solidFill>
              </a:rPr>
              <a:t>     ośrodkowego układu nerwowego;</a:t>
            </a:r>
          </a:p>
          <a:p>
            <a:pPr>
              <a:buNone/>
            </a:pPr>
            <a:r>
              <a:rPr lang="pl-PL" sz="2600" dirty="0" smtClean="0">
                <a:solidFill>
                  <a:srgbClr val="0070C0"/>
                </a:solidFill>
              </a:rPr>
              <a:t>     narządów mowy;</a:t>
            </a:r>
          </a:p>
          <a:p>
            <a:pPr>
              <a:buNone/>
            </a:pPr>
            <a:r>
              <a:rPr lang="pl-PL" sz="2600" dirty="0" smtClean="0">
                <a:solidFill>
                  <a:srgbClr val="0070C0"/>
                </a:solidFill>
              </a:rPr>
              <a:t>     narządu słuchu.</a:t>
            </a:r>
          </a:p>
          <a:p>
            <a:pPr>
              <a:buNone/>
            </a:pPr>
            <a:r>
              <a:rPr lang="pl-PL" sz="2600" dirty="0" smtClean="0"/>
              <a:t>     </a:t>
            </a:r>
            <a:r>
              <a:rPr lang="pl-PL" sz="2600" u="sng" dirty="0" smtClean="0"/>
              <a:t>W ośrodkowym układzie nerwowym najważniejsze są zjawiska powstające w strukturach korowych, strukturach podkorowych i móżdżku </a:t>
            </a:r>
            <a:r>
              <a:rPr lang="pl-PL" sz="2600" dirty="0" smtClean="0"/>
              <a:t>(umożliwia odpowiednią szybkość i precyzję ruchów artykulacyjnych, fonacyjnych, które odbywają się bez naszej świadomości).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cd. Czynności nadawania i odbioru mowy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71546"/>
            <a:ext cx="8472518" cy="505461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W korze mózgowej można wyróżnić rodzaje pól (obszarów):</a:t>
            </a:r>
          </a:p>
          <a:p>
            <a:r>
              <a:rPr lang="pl-PL" b="1" dirty="0" smtClean="0">
                <a:solidFill>
                  <a:srgbClr val="0070C0"/>
                </a:solidFill>
              </a:rPr>
              <a:t>pola projekcyjne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smtClean="0"/>
              <a:t>(pierwotne), w których kończą się szlaki, doprowadzające bodźce danego charakteru (wrażenia słuchowe, wzrokowe, dotykowe). Uszkodzenie powoduje - w zależności od tego czy uszkodzeniu ulega płat skroniowy, potyliczny czy ciemieniowy- albo głuchotę centralną, albo ślepotę, albo zaburzenia czucia (ucisku, bólu, temperatury itp.).</a:t>
            </a:r>
          </a:p>
          <a:p>
            <a:r>
              <a:rPr lang="pl-PL" b="1" dirty="0" smtClean="0">
                <a:solidFill>
                  <a:srgbClr val="0070C0"/>
                </a:solidFill>
              </a:rPr>
              <a:t>pola gnostyczne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smtClean="0"/>
              <a:t>(wtórne), które są bezpośrednio związane z określonym analizatorem. Ich rola polega na przetwarzaniu informacji odbieranych przez pola projekcyjne, na dokonywaniu ich analizy i syntezy, na scalaniu wrażeń słuchowych, wzrokowych czy dotykowych w obraz całościowy danego przedmiotu. Uszkodzenie prowadzi do agnozji (np. chory słyszy, ale nie rozumie),czyli do zaburzeń percepcyjnych.</a:t>
            </a:r>
          </a:p>
          <a:p>
            <a:r>
              <a:rPr lang="pl-PL" b="1" dirty="0" smtClean="0">
                <a:solidFill>
                  <a:srgbClr val="0070C0"/>
                </a:solidFill>
              </a:rPr>
              <a:t>okolice asocjacyjne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smtClean="0"/>
              <a:t>wyższego rzędu (tzw. kora trzeciorzędowa), które nie są związane z poszczególnymi analizatorami, lecz sterują bardziej złożonymi procesami psychicznymi. Ich funkcją jest integrowanie informacji przesyłanych z pól drugorzędowych. Odpowiadają za kontrolę nad czynnościami poznawczymi (spostrzeganie, mówienie), nad emocjami oraz za pamięć trwałą.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857232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cd. Czynności nadawania i odbioru mowy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10000"/>
          </a:bodyPr>
          <a:lstStyle/>
          <a:p>
            <a:r>
              <a:rPr lang="pl-PL" sz="3100" b="1" dirty="0" smtClean="0">
                <a:solidFill>
                  <a:srgbClr val="0070C0"/>
                </a:solidFill>
              </a:rPr>
              <a:t>Narządy mowy</a:t>
            </a:r>
            <a:r>
              <a:rPr lang="pl-PL" sz="3100" dirty="0" smtClean="0">
                <a:solidFill>
                  <a:srgbClr val="0070C0"/>
                </a:solidFill>
              </a:rPr>
              <a:t> </a:t>
            </a:r>
            <a:r>
              <a:rPr lang="pl-PL" sz="3100" dirty="0" smtClean="0"/>
              <a:t>stanowią trzecie, najniższe piętro mechanizmów mowy. Obejmują układy: oddechowy, fonacyjny i artykulacyjny, kierowane przez struktury korowe i zależne także od działania nerwów obwodowych oraz od budowy anatomicznej wymienionych narządów. Uszkodzenie tych narządów lub obwodowej części układu nerwowego, odpowiedzialnej za przewodzenie impulsów nerwowych z części centralnej do narządów wykonawczych, prowadzi do zaburzeń mowy pochodzenia obwodowego.</a:t>
            </a:r>
          </a:p>
          <a:p>
            <a:r>
              <a:rPr lang="pl-PL" sz="3100" b="1" dirty="0" smtClean="0">
                <a:solidFill>
                  <a:srgbClr val="0070C0"/>
                </a:solidFill>
              </a:rPr>
              <a:t>Narząd słuchu</a:t>
            </a:r>
            <a:r>
              <a:rPr lang="pl-PL" sz="3100" dirty="0" smtClean="0">
                <a:solidFill>
                  <a:srgbClr val="0070C0"/>
                </a:solidFill>
              </a:rPr>
              <a:t> </a:t>
            </a:r>
            <a:r>
              <a:rPr lang="pl-PL" sz="3100" dirty="0" smtClean="0"/>
              <a:t>i jego właściwości warunkują słyszenie i rozumienie mowy innych, a także kontrolę mowy własnej. Rozróżniamy słuch fizjologiczny i fonematyczny.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011222"/>
          </a:xfrm>
        </p:spPr>
        <p:txBody>
          <a:bodyPr>
            <a:normAutofit/>
          </a:bodyPr>
          <a:lstStyle/>
          <a:p>
            <a:pPr algn="l"/>
            <a:r>
              <a:rPr lang="pl-PL" sz="3600" b="1" dirty="0" smtClean="0"/>
              <a:t>Audiogenne uwarunkowania rozwoju mowy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    </a:t>
            </a:r>
            <a:r>
              <a:rPr lang="pl-PL" sz="2400" b="1" dirty="0" smtClean="0">
                <a:solidFill>
                  <a:schemeClr val="tx2"/>
                </a:solidFill>
              </a:rPr>
              <a:t>Dla prawidłowego rozwoju mowy istotną rolę pełni percepcja słuchowa. </a:t>
            </a:r>
            <a:r>
              <a:rPr lang="pl-PL" sz="2400" dirty="0" smtClean="0"/>
              <a:t>Podstawą odbioru mowy, jak również mechanizmu czytania oraz pisania ze słuchu, jest identyfikacja i różnicowanie bodźców, a następnie powiązanie ich z określoną treścią.</a:t>
            </a:r>
            <a:endParaRPr lang="pl-P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3472</Words>
  <PresentationFormat>Pokaz na ekranie (4:3)</PresentationFormat>
  <Paragraphs>251</Paragraphs>
  <Slides>35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Motyw pakietu Office</vt:lpstr>
      <vt:lpstr>Prezentację  przygotowała Violetta Głuszkowska- nauczyciel wspomagający  Część II  Mowa i jej rozwój</vt:lpstr>
      <vt:lpstr>Logopedia bada wszelkie aspekty mowy</vt:lpstr>
      <vt:lpstr>Definicja mowy:</vt:lpstr>
      <vt:lpstr>cd. Definicja mowy:</vt:lpstr>
      <vt:lpstr>Składniki (komponenty) mowy:</vt:lpstr>
      <vt:lpstr>Czynności nadawania i odbioru mowy</vt:lpstr>
      <vt:lpstr>cd. Czynności nadawania i odbioru mowy</vt:lpstr>
      <vt:lpstr>cd. Czynności nadawania i odbioru mowy</vt:lpstr>
      <vt:lpstr>Audiogenne uwarunkowania rozwoju mowy</vt:lpstr>
      <vt:lpstr>cd.  Audiogenne uwarunkowania rozwoju mowy</vt:lpstr>
      <vt:lpstr>cd. Audiogenne uwarunkowania rozwoju mowy</vt:lpstr>
      <vt:lpstr>cd. Audiogenne uwarunkowania rozwoju mowy</vt:lpstr>
      <vt:lpstr>Przebieg kształtowania się mowy w ontogenezie</vt:lpstr>
      <vt:lpstr>cd. Przebieg kształtowania się mowy w ontogenezie</vt:lpstr>
      <vt:lpstr>Pamięć słuchowa wyrazów a kinestezja artykulacyjna</vt:lpstr>
      <vt:lpstr>Wczesne uwarunkowania rozwoju mowy</vt:lpstr>
      <vt:lpstr>Słuch fonematyczny a rozwój mowy dziecka</vt:lpstr>
      <vt:lpstr>Różnice między słuchem fizjologicznym (fizycznym)a słuchem fonematycznym</vt:lpstr>
      <vt:lpstr>Etapy rozwoju słuchu fonematycznego </vt:lpstr>
      <vt:lpstr>Korzyści z wykształconego słuchu fonematycznego</vt:lpstr>
      <vt:lpstr>Deficyty w rozwoju słuchu fonematycznego</vt:lpstr>
      <vt:lpstr>Ćwiczenia artykulacyjne przygotowujące do usprawniania narządów mowy w celu udźwięcznienia mowy bezdźwięcznej  Ćwiczenia oddechowe:</vt:lpstr>
      <vt:lpstr>cd. Ćwiczenia zwiększające napięcie mięśni narządów artykulacyjnych</vt:lpstr>
      <vt:lpstr>cd. Ćwiczenia warg:</vt:lpstr>
      <vt:lpstr>cd. Ćwiczenia języka</vt:lpstr>
      <vt:lpstr>cd. Ćwiczenia podniebienia miękkiego</vt:lpstr>
      <vt:lpstr>cd. Ćwiczenia żuchwy</vt:lpstr>
      <vt:lpstr>cd. Ćwiczenia słuchowe</vt:lpstr>
      <vt:lpstr>Zaburzenia mowy: ogólny podział  i przyczyny</vt:lpstr>
      <vt:lpstr>Kiedy należy udać się z dzieckiem do logopedy?</vt:lpstr>
      <vt:lpstr>cd. Kiedy należy udać się z dzieckiem do logopedy?</vt:lpstr>
      <vt:lpstr>Gdzie mieszka mowa?</vt:lpstr>
      <vt:lpstr>cd. Gdzie mieszka mowa?</vt:lpstr>
      <vt:lpstr>Znaczenie ośrodka Broki</vt:lpstr>
      <vt:lpstr> Ośrodki w korze mózgowej zawiadujące mową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Prezentację  przygotowała Violetta Głuszkowska- nauczyciel wspomagający  Część II  Mowa i jej rozwój</dc:title>
  <dc:creator>Janusz Głuszkowski</dc:creator>
  <cp:lastModifiedBy>Janusz Głuszkowski</cp:lastModifiedBy>
  <cp:revision>1</cp:revision>
  <dcterms:created xsi:type="dcterms:W3CDTF">2017-06-21T19:49:09Z</dcterms:created>
  <dcterms:modified xsi:type="dcterms:W3CDTF">2017-06-21T20:02:32Z</dcterms:modified>
</cp:coreProperties>
</file>